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7" r:id="rId2"/>
    <p:sldId id="260" r:id="rId3"/>
    <p:sldId id="256" r:id="rId4"/>
    <p:sldId id="455" r:id="rId5"/>
    <p:sldId id="261" r:id="rId6"/>
    <p:sldId id="456" r:id="rId7"/>
    <p:sldId id="320" r:id="rId8"/>
    <p:sldId id="317" r:id="rId9"/>
    <p:sldId id="318" r:id="rId10"/>
    <p:sldId id="335" r:id="rId11"/>
    <p:sldId id="445" r:id="rId12"/>
    <p:sldId id="444" r:id="rId13"/>
    <p:sldId id="273" r:id="rId14"/>
    <p:sldId id="463" r:id="rId15"/>
    <p:sldId id="466" r:id="rId16"/>
    <p:sldId id="465" r:id="rId17"/>
    <p:sldId id="464" r:id="rId18"/>
    <p:sldId id="467" r:id="rId19"/>
    <p:sldId id="462" r:id="rId20"/>
    <p:sldId id="426" r:id="rId21"/>
    <p:sldId id="272" r:id="rId22"/>
    <p:sldId id="321" r:id="rId23"/>
    <p:sldId id="284" r:id="rId24"/>
    <p:sldId id="471" r:id="rId25"/>
    <p:sldId id="458" r:id="rId26"/>
    <p:sldId id="348" r:id="rId27"/>
    <p:sldId id="360" r:id="rId28"/>
    <p:sldId id="287" r:id="rId29"/>
    <p:sldId id="449" r:id="rId30"/>
    <p:sldId id="364" r:id="rId31"/>
    <p:sldId id="366" r:id="rId32"/>
    <p:sldId id="459" r:id="rId33"/>
    <p:sldId id="452" r:id="rId34"/>
    <p:sldId id="453" r:id="rId35"/>
    <p:sldId id="454" r:id="rId36"/>
    <p:sldId id="470" r:id="rId37"/>
    <p:sldId id="286" r:id="rId38"/>
    <p:sldId id="274" r:id="rId39"/>
    <p:sldId id="472" r:id="rId40"/>
    <p:sldId id="328" r:id="rId41"/>
    <p:sldId id="460" r:id="rId42"/>
    <p:sldId id="439" r:id="rId43"/>
    <p:sldId id="469" r:id="rId44"/>
    <p:sldId id="473" r:id="rId45"/>
    <p:sldId id="474" r:id="rId46"/>
    <p:sldId id="475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. M.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F9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9"/>
    <p:restoredTop sz="92230" autoAdjust="0"/>
  </p:normalViewPr>
  <p:slideViewPr>
    <p:cSldViewPr snapToGrid="0" snapToObjects="1">
      <p:cViewPr varScale="1">
        <p:scale>
          <a:sx n="93" d="100"/>
          <a:sy n="93" d="100"/>
        </p:scale>
        <p:origin x="200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418BA-4D32-BF4D-A34D-6AF317E01155}" type="datetimeFigureOut">
              <a:rPr lang="en-US" smtClean="0"/>
              <a:t>6/13/18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EF6D0-7835-9D41-AB11-11CF5708851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2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07ADD07C-D442-432A-BC27-D4AA2A95FAB6}" type="slidenum">
              <a:rPr lang="fr-FR" sz="1800" smtClean="0"/>
              <a:pPr algn="l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fr-FR" sz="18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vert="horz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5650D0-65DF-154F-9E2F-44E53127880A}" type="slidenum">
              <a:rPr lang="fr-FR"/>
              <a:pPr>
                <a:defRPr/>
              </a:pPr>
              <a:t>24</a:t>
            </a:fld>
            <a:endParaRPr lang="fr-FR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318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EF6D0-7835-9D41-AB11-11CF570885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1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0B0A23B2-CD48-834E-8AF0-9C70A5BFC7A1}" type="slidenum">
              <a:rPr lang="fr-FR"/>
              <a:pPr>
                <a:defRPr/>
              </a:pPr>
              <a:t>27</a:t>
            </a:fld>
            <a:endParaRPr lang="fr-FR"/>
          </a:p>
        </p:txBody>
      </p:sp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0" y="0"/>
            <a:ext cx="11796713" cy="1179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/>
            </a:pPr>
            <a:r>
              <a:rPr lang="fr-FR">
                <a:solidFill>
                  <a:srgbClr val="FFFFFF"/>
                </a:solidFill>
              </a:rPr>
              <a:t>16/06/11</a:t>
            </a:r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11796713" cy="1179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/>
            </a:pPr>
            <a:fld id="{D461080B-ABE0-EA42-A4E6-E12FB7B69B1C}" type="slidenum">
              <a:rPr lang="fr-FR">
                <a:solidFill>
                  <a:srgbClr val="FFFFFF"/>
                </a:solidFill>
              </a:rPr>
              <a:pPr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</a:tabLst>
                <a:defRPr/>
              </a:pPr>
              <a:t>27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884613" y="0"/>
            <a:ext cx="296386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fr-FR" sz="1200">
                <a:solidFill>
                  <a:srgbClr val="000000"/>
                </a:solidFill>
              </a:rPr>
              <a:t>16/06/11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F3420B4-0CE6-874D-8044-9317721012DE}" type="slidenum">
              <a:rPr lang="fr-FR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27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84997" name="Text Box 5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0"/>
              </a:spcBef>
              <a:defRPr/>
            </a:pPr>
            <a:r>
              <a:rPr lang="fr-FR" dirty="0">
                <a:latin typeface="Calibri" charset="0"/>
              </a:rPr>
              <a:t>TIP EFFECT – LIGHTNING RODS </a:t>
            </a:r>
          </a:p>
          <a:p>
            <a:pPr eaLnBrk="1">
              <a:spcBef>
                <a:spcPct val="0"/>
              </a:spcBef>
              <a:defRPr/>
            </a:pPr>
            <a:r>
              <a:rPr lang="fr-FR" dirty="0">
                <a:latin typeface="Calibri" charset="0"/>
              </a:rPr>
              <a:t>GOOD MODEL FOR THE DYNAMICS OF FGF10</a:t>
            </a: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5DBC24A-7233-A646-A8FA-4B8E28868D24}" type="slidenum">
              <a:rPr lang="fr-FR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27</a:t>
            </a:fld>
            <a:endParaRPr lang="fr-F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A0A04BC-E585-5D41-9803-6D6B872E0B55}" type="slidenum">
              <a:rPr lang="fr-FR"/>
              <a:pPr>
                <a:defRPr/>
              </a:pPr>
              <a:t>30</a:t>
            </a:fld>
            <a:endParaRPr lang="fr-FR"/>
          </a:p>
        </p:txBody>
      </p:sp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0" y="0"/>
            <a:ext cx="11795125" cy="1179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/>
            </a:pPr>
            <a:r>
              <a:rPr lang="fr-FR">
                <a:solidFill>
                  <a:srgbClr val="FFFFFF"/>
                </a:solidFill>
              </a:rPr>
              <a:t>16/06/11</a:t>
            </a:r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0"/>
            <a:ext cx="11795125" cy="1179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/>
            </a:pPr>
            <a:fld id="{185EAFC5-6131-A748-BB34-8BF7D12F725B}" type="slidenum">
              <a:rPr lang="fr-FR">
                <a:solidFill>
                  <a:srgbClr val="FFFFFF"/>
                </a:solidFill>
              </a:rPr>
              <a:pPr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</a:tabLst>
                <a:defRPr/>
              </a:pPr>
              <a:t>30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011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0"/>
              </a:spcBef>
              <a:defRPr/>
            </a:pPr>
            <a:r>
              <a:rPr lang="fr-FR" sz="2000">
                <a:latin typeface="Arial" charset="0"/>
                <a:cs typeface="Bitstream Vera Sans" charset="0"/>
              </a:rPr>
              <a:t>CA MARCHE TOUT SEUL (PAS DE ROUTINE DE BRANCHEMENT). </a:t>
            </a:r>
          </a:p>
          <a:p>
            <a:pPr eaLnBrk="1">
              <a:spcBef>
                <a:spcPct val="0"/>
              </a:spcBef>
              <a:defRPr/>
            </a:pPr>
            <a:r>
              <a:rPr lang="fr-FR" sz="2000">
                <a:latin typeface="Arial" charset="0"/>
                <a:cs typeface="Bitstream Vera Sans" charset="0"/>
              </a:rPr>
              <a:t>DIFFERENT DES L SYSTEMS ET COMPAGNIE</a:t>
            </a:r>
          </a:p>
          <a:p>
            <a:pPr eaLnBrk="1">
              <a:spcBef>
                <a:spcPct val="0"/>
              </a:spcBef>
              <a:defRPr/>
            </a:pPr>
            <a:r>
              <a:rPr lang="fr-FR" sz="2000">
                <a:latin typeface="Arial" charset="0"/>
                <a:cs typeface="Bitstream Vera Sans" charset="0"/>
              </a:rPr>
              <a:t>FREEFEM ELEMENTS FINIS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4521668C-721B-BE45-A9F9-5C6F05DCB935}" type="slidenum">
              <a:rPr lang="fr-FR"/>
              <a:pPr>
                <a:defRPr/>
              </a:pPr>
              <a:t>31</a:t>
            </a:fld>
            <a:endParaRPr lang="fr-FR"/>
          </a:p>
        </p:txBody>
      </p:sp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0" y="0"/>
            <a:ext cx="11796713" cy="1179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/>
            </a:pPr>
            <a:r>
              <a:rPr lang="fr-FR">
                <a:solidFill>
                  <a:srgbClr val="FFFFFF"/>
                </a:solidFill>
              </a:rPr>
              <a:t>16/06/11</a:t>
            </a:r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11796713" cy="1179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/>
            </a:pPr>
            <a:fld id="{A001971C-C7B4-A24C-A9DD-A1DE6544B9F4}" type="slidenum">
              <a:rPr lang="fr-FR">
                <a:solidFill>
                  <a:srgbClr val="FFFFFF"/>
                </a:solidFill>
              </a:rPr>
              <a:pPr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  <a:tab pos="10134600" algn="l"/>
                  <a:tab pos="10858500" algn="l"/>
                  <a:tab pos="11582400" algn="l"/>
                </a:tabLst>
                <a:defRPr/>
              </a:pPr>
              <a:t>31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421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68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spcBef>
                <a:spcPct val="0"/>
              </a:spcBef>
              <a:defRPr/>
            </a:pPr>
            <a:r>
              <a:rPr lang="fr-FR" sz="2000" dirty="0">
                <a:latin typeface="Arial" charset="0"/>
                <a:cs typeface="Bitstream Vera Sans" charset="0"/>
              </a:rPr>
              <a:t>L’instabilité génère robustement de la variabilité, avec les mêmes dispersion que chez l’humain</a:t>
            </a:r>
          </a:p>
          <a:p>
            <a:pPr eaLnBrk="1">
              <a:spcBef>
                <a:spcPct val="0"/>
              </a:spcBef>
              <a:defRPr/>
            </a:pPr>
            <a:r>
              <a:rPr lang="fr-FR" sz="2000" dirty="0">
                <a:latin typeface="Arial" charset="0"/>
                <a:cs typeface="Bitstream Vera Sans" charset="0"/>
              </a:rPr>
              <a:t>Pas d’encodage spécifique nécessaire, juste du bruit </a:t>
            </a:r>
          </a:p>
          <a:p>
            <a:pPr eaLnBrk="1">
              <a:spcBef>
                <a:spcPct val="0"/>
              </a:spcBef>
              <a:defRPr/>
            </a:pPr>
            <a:r>
              <a:rPr lang="fr-FR" sz="2000" dirty="0">
                <a:latin typeface="Arial" charset="0"/>
                <a:cs typeface="Bitstream Vera Sans" charset="0"/>
              </a:rPr>
              <a:t>Le bruit</a:t>
            </a:r>
            <a:r>
              <a:rPr lang="fr-FR" sz="2000" baseline="0" dirty="0">
                <a:latin typeface="Arial" charset="0"/>
                <a:cs typeface="Bitstream Vera Sans" charset="0"/>
              </a:rPr>
              <a:t> sur la taille des bronches est lié à l’encombrement.</a:t>
            </a:r>
          </a:p>
          <a:p>
            <a:pPr eaLnBrk="1">
              <a:spcBef>
                <a:spcPct val="0"/>
              </a:spcBef>
              <a:defRPr/>
            </a:pPr>
            <a:endParaRPr lang="fr-FR" sz="2000" baseline="0" dirty="0">
              <a:latin typeface="Arial" charset="0"/>
              <a:cs typeface="Bitstream Vera Sans" charset="0"/>
            </a:endParaRPr>
          </a:p>
          <a:p>
            <a:pPr eaLnBrk="1">
              <a:spcBef>
                <a:spcPct val="0"/>
              </a:spcBef>
              <a:defRPr/>
            </a:pPr>
            <a:r>
              <a:rPr lang="fr-FR" sz="2000" baseline="0" dirty="0" err="1">
                <a:latin typeface="Arial" charset="0"/>
                <a:cs typeface="Bitstream Vera Sans" charset="0"/>
              </a:rPr>
              <a:t>Asymmétrie</a:t>
            </a:r>
            <a:r>
              <a:rPr lang="fr-FR" sz="2000" baseline="0" dirty="0">
                <a:latin typeface="Arial" charset="0"/>
                <a:cs typeface="Bitstream Vera Sans" charset="0"/>
              </a:rPr>
              <a:t> : travaux de Bernard.</a:t>
            </a:r>
            <a:endParaRPr lang="fr-FR" sz="2000" dirty="0">
              <a:latin typeface="Arial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A198C3-9C84-7848-B04D-9DF66BAC69AC}" type="slidenum">
              <a:rPr lang="fr-FR"/>
              <a:pPr>
                <a:defRPr/>
              </a:pPr>
              <a:t>37</a:t>
            </a:fld>
            <a:endParaRPr lang="fr-FR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129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6BF023-2606-6A48-855E-5626B1AB508E}" type="slidenum">
              <a:rPr lang="fr-FR"/>
              <a:pPr>
                <a:defRPr/>
              </a:pPr>
              <a:t>38</a:t>
            </a:fld>
            <a:endParaRPr lang="fr-FR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62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6BF023-2606-6A48-855E-5626B1AB508E}" type="slidenum">
              <a:rPr lang="fr-FR"/>
              <a:pPr>
                <a:defRPr/>
              </a:pPr>
              <a:t>39</a:t>
            </a:fld>
            <a:endParaRPr lang="fr-FR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38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5E27C4-D02F-BC4A-99C9-7FB78E3B838F}" type="slidenum">
              <a:rPr lang="fr-FR"/>
              <a:pPr>
                <a:defRPr/>
              </a:pPr>
              <a:t>40</a:t>
            </a:fld>
            <a:endParaRPr lang="fr-FR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50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ADD788D-FEE6-D64E-B8A4-24072B7695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D0AA24-90BB-B742-A56F-BF87A6419320}" type="slidenum">
              <a:rPr lang="fr-FR" altLang="fr-FR" sz="1200" b="0"/>
              <a:pPr eaLnBrk="1" hangingPunct="1"/>
              <a:t>5</a:t>
            </a:fld>
            <a:endParaRPr lang="fr-FR" altLang="fr-FR" sz="1200" b="0"/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6812D066-91F7-F24B-824E-563E24D07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C6068057-B4C7-3F46-8D25-1F45B3E45EF0}" type="slidenum">
              <a:rPr lang="fr-FR" altLang="fr-FR" sz="1800" b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5</a:t>
            </a:fld>
            <a:endParaRPr lang="fr-FR" altLang="fr-FR" sz="18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0196E77-6F05-EE48-9F3F-CE7A6DA4F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85800"/>
            <a:ext cx="4573588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4FE34C83-49B4-B348-98B6-EEEF702B93B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0" y="0"/>
            <a:ext cx="1588" cy="1588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11657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2E86F6F-0497-1A48-8E77-AC9B9DF46C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F566D5B-E687-0A4B-B090-51AFA2978BB5}" type="slidenum">
              <a:rPr lang="fr-FR" altLang="fr-FR" sz="1200" b="0"/>
              <a:pPr eaLnBrk="1" hangingPunct="1"/>
              <a:t>6</a:t>
            </a:fld>
            <a:endParaRPr lang="fr-FR" altLang="fr-FR" sz="1200" b="0"/>
          </a:p>
        </p:txBody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BD919BC3-2C66-6046-8CA2-E78488CEB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C4A73618-25A1-814F-9B90-3C8EF4879D89}" type="slidenum">
              <a:rPr lang="fr-FR" altLang="fr-FR" sz="1800" b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6</a:t>
            </a:fld>
            <a:endParaRPr lang="fr-FR" altLang="fr-FR" sz="18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2784ABD3-F9E5-0247-A666-FE50A5BDC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85800"/>
            <a:ext cx="4573588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D0250040-6BD3-7946-8A3B-02F18B3D842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0" y="0"/>
            <a:ext cx="1588" cy="1588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4926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4926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4926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49263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75785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14D1E-45E0-6F41-94A4-70C5082D5F0C}" type="slidenum">
              <a:rPr lang="fr-FR"/>
              <a:pPr>
                <a:defRPr/>
              </a:pPr>
              <a:t>8</a:t>
            </a:fld>
            <a:endParaRPr lang="fr-FR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374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10B8E2-53F4-D548-BF7A-DF528AF99F33}" type="slidenum">
              <a:rPr lang="fr-FR"/>
              <a:pPr>
                <a:defRPr/>
              </a:pPr>
              <a:t>9</a:t>
            </a:fld>
            <a:endParaRPr lang="fr-FR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116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C’est</a:t>
            </a:r>
            <a:r>
              <a:rPr lang="en-US" dirty="0"/>
              <a:t> le </a:t>
            </a:r>
            <a:r>
              <a:rPr lang="en-US" dirty="0" err="1"/>
              <a:t>Laplacien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</a:t>
            </a:r>
            <a:r>
              <a:rPr lang="en-US" baseline="0" dirty="0" err="1"/>
              <a:t>l’équation</a:t>
            </a:r>
            <a:r>
              <a:rPr lang="en-US" baseline="0" dirty="0"/>
              <a:t> de </a:t>
            </a:r>
            <a:r>
              <a:rPr lang="en-US" baseline="0" dirty="0" err="1"/>
              <a:t>Navier</a:t>
            </a:r>
            <a:r>
              <a:rPr lang="en-US" baseline="0" dirty="0"/>
              <a:t>-Stokes.</a:t>
            </a:r>
            <a:endParaRPr lang="en-US" dirty="0"/>
          </a:p>
          <a:p>
            <a:r>
              <a:rPr lang="en-US" dirty="0" err="1"/>
              <a:t>Expliquer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les </a:t>
            </a:r>
            <a:r>
              <a:rPr lang="en-US" dirty="0" err="1"/>
              <a:t>vaisseaux</a:t>
            </a:r>
            <a:r>
              <a:rPr lang="en-US" dirty="0"/>
              <a:t> </a:t>
            </a:r>
            <a:r>
              <a:rPr lang="en-US" dirty="0" err="1"/>
              <a:t>sanguins</a:t>
            </a:r>
            <a:r>
              <a:rPr lang="en-US" dirty="0"/>
              <a:t> et les </a:t>
            </a:r>
            <a:r>
              <a:rPr lang="en-US" dirty="0" err="1"/>
              <a:t>bronches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de </a:t>
            </a:r>
            <a:r>
              <a:rPr lang="en-US" dirty="0" err="1"/>
              <a:t>forme</a:t>
            </a:r>
            <a:r>
              <a:rPr lang="en-US" dirty="0"/>
              <a:t> </a:t>
            </a:r>
            <a:r>
              <a:rPr lang="en-US" dirty="0" err="1"/>
              <a:t>tubulaire</a:t>
            </a:r>
            <a:r>
              <a:rPr lang="en-US" dirty="0"/>
              <a:t> et comment</a:t>
            </a:r>
            <a:r>
              <a:rPr lang="en-US" baseline="0" dirty="0"/>
              <a:t> la </a:t>
            </a:r>
            <a:r>
              <a:rPr lang="en-US" baseline="0" dirty="0" err="1"/>
              <a:t>viscosité</a:t>
            </a:r>
            <a:r>
              <a:rPr lang="en-US" baseline="0" dirty="0"/>
              <a:t> </a:t>
            </a:r>
            <a:r>
              <a:rPr lang="en-US" baseline="0" dirty="0" err="1"/>
              <a:t>affecte</a:t>
            </a:r>
            <a:r>
              <a:rPr lang="en-US" baseline="0" dirty="0"/>
              <a:t> les </a:t>
            </a:r>
            <a:r>
              <a:rPr lang="en-US" baseline="0" dirty="0" err="1"/>
              <a:t>écoulements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un tube.</a:t>
            </a:r>
          </a:p>
          <a:p>
            <a:r>
              <a:rPr lang="fr-FR" sz="1200" dirty="0"/>
              <a:t>L’expérience de la goutte de poix (Queensland </a:t>
            </a:r>
            <a:r>
              <a:rPr lang="fr-FR" sz="1200" dirty="0" err="1"/>
              <a:t>University</a:t>
            </a:r>
            <a:r>
              <a:rPr lang="fr-FR" sz="1200" dirty="0"/>
              <a:t>),</a:t>
            </a:r>
            <a:r>
              <a:rPr lang="fr-FR" sz="1200" baseline="0" dirty="0"/>
              <a:t> </a:t>
            </a:r>
            <a:r>
              <a:rPr lang="fr-FR" sz="1200" dirty="0"/>
              <a:t>une goutte par décennie!</a:t>
            </a:r>
            <a:r>
              <a:rPr lang="fr-FR" sz="1200" baseline="0" dirty="0"/>
              <a:t> </a:t>
            </a:r>
            <a:r>
              <a:rPr lang="fr-FR" sz="1200" dirty="0"/>
              <a:t>La neuvième goutte est tombée le 23 Avril 2014.</a:t>
            </a:r>
          </a:p>
          <a:p>
            <a:r>
              <a:rPr lang="fr-FR" sz="1200" dirty="0"/>
              <a:t>Pitch drop </a:t>
            </a:r>
            <a:r>
              <a:rPr lang="fr-FR" sz="1200" dirty="0" err="1"/>
              <a:t>university</a:t>
            </a:r>
            <a:r>
              <a:rPr lang="fr-FR" sz="1200" dirty="0"/>
              <a:t> (Brisbane,</a:t>
            </a:r>
            <a:r>
              <a:rPr lang="fr-FR" sz="1200" baseline="0" dirty="0"/>
              <a:t> </a:t>
            </a:r>
            <a:r>
              <a:rPr lang="fr-FR" sz="1200" baseline="0" dirty="0" err="1"/>
              <a:t>Australia</a:t>
            </a:r>
            <a:r>
              <a:rPr lang="fr-FR" sz="1200" baseline="0" dirty="0"/>
              <a:t>).</a:t>
            </a:r>
            <a:endParaRPr lang="fr-FR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EF6D0-7835-9D41-AB11-11CF570885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8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sélection</a:t>
            </a:r>
            <a:r>
              <a:rPr lang="en-US" dirty="0"/>
              <a:t> </a:t>
            </a:r>
            <a:r>
              <a:rPr lang="en-US" dirty="0" err="1"/>
              <a:t>naturelle</a:t>
            </a:r>
            <a:r>
              <a:rPr lang="en-US" dirty="0"/>
              <a:t> : adaptation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l’environnement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EF6D0-7835-9D41-AB11-11CF570885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42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give</a:t>
            </a:r>
            <a:r>
              <a:rPr lang="fr-FR" dirty="0"/>
              <a:t> life back</a:t>
            </a:r>
            <a:r>
              <a:rPr lang="fr-FR" baseline="0" dirty="0"/>
              <a:t> to </a:t>
            </a:r>
            <a:r>
              <a:rPr lang="fr-FR" baseline="0" dirty="0" err="1"/>
              <a:t>ghost</a:t>
            </a:r>
            <a:r>
              <a:rPr lang="fr-FR" baseline="0" dirty="0"/>
              <a:t> traits.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EF6D0-7835-9D41-AB11-11CF570885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37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5650D0-65DF-154F-9E2F-44E53127880A}" type="slidenum">
              <a:rPr lang="fr-FR"/>
              <a:pPr>
                <a:defRPr/>
              </a:pPr>
              <a:t>23</a:t>
            </a:fld>
            <a:endParaRPr lang="fr-FR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92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7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2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9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3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69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7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7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1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8DFE9-B744-1548-9914-6BEACE04A102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CFB6A-D585-744E-8EA5-0E428B84EE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3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40.pn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Bronchi0720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507020"/>
            <a:ext cx="9144000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b="1" dirty="0"/>
              <a:t>Emergence of </a:t>
            </a:r>
            <a:r>
              <a:rPr lang="fr-FR" sz="2800" b="1" dirty="0" err="1"/>
              <a:t>lung’s</a:t>
            </a:r>
            <a:r>
              <a:rPr lang="fr-FR" sz="2800" b="1" dirty="0"/>
              <a:t> </a:t>
            </a:r>
            <a:r>
              <a:rPr lang="fr-FR" sz="2800" b="1" dirty="0" err="1"/>
              <a:t>geometry</a:t>
            </a:r>
            <a:r>
              <a:rPr lang="fr-FR" sz="2800" b="1" dirty="0"/>
              <a:t>, </a:t>
            </a:r>
            <a:r>
              <a:rPr lang="fr-FR" sz="2800" b="1" dirty="0" err="1"/>
              <a:t>complex</a:t>
            </a:r>
            <a:r>
              <a:rPr lang="fr-FR" sz="2800" b="1" dirty="0"/>
              <a:t> or not?</a:t>
            </a:r>
          </a:p>
          <a:p>
            <a:pPr algn="ctr">
              <a:spcBef>
                <a:spcPct val="50000"/>
              </a:spcBef>
            </a:pPr>
            <a:endParaRPr lang="fr-FR" sz="2800" b="1" dirty="0">
              <a:latin typeface="Helvetica" pitchFamily="-84" charset="0"/>
              <a:cs typeface="DejaVu Sans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fr-FR" b="1" dirty="0">
                <a:latin typeface="Helvetica" pitchFamily="-84" charset="0"/>
                <a:cs typeface="DejaVu Sans" pitchFamily="34" charset="0"/>
              </a:rPr>
              <a:t>Benjamin Mauroy</a:t>
            </a:r>
          </a:p>
          <a:p>
            <a:pPr algn="ctr">
              <a:spcBef>
                <a:spcPct val="50000"/>
              </a:spcBef>
            </a:pPr>
            <a:r>
              <a:rPr lang="fr-FR" b="1" dirty="0">
                <a:latin typeface="Helvetica" pitchFamily="-84" charset="0"/>
                <a:cs typeface="DejaVu Sans" pitchFamily="34" charset="0"/>
              </a:rPr>
              <a:t>Laboratoire JA Dieudonné,</a:t>
            </a:r>
          </a:p>
          <a:p>
            <a:pPr algn="ctr">
              <a:spcBef>
                <a:spcPct val="50000"/>
              </a:spcBef>
            </a:pPr>
            <a:r>
              <a:rPr lang="fr-FR" b="1" dirty="0">
                <a:latin typeface="Helvetica" pitchFamily="-84" charset="0"/>
                <a:cs typeface="DejaVu Sans" pitchFamily="34" charset="0"/>
              </a:rPr>
              <a:t>Université Côte d’Azur, CNRS,</a:t>
            </a:r>
          </a:p>
          <a:p>
            <a:pPr algn="ctr">
              <a:spcBef>
                <a:spcPct val="50000"/>
              </a:spcBef>
            </a:pPr>
            <a:r>
              <a:rPr lang="fr-FR" b="1" dirty="0">
                <a:latin typeface="Helvetica" pitchFamily="-84" charset="0"/>
                <a:cs typeface="DejaVu Sans" pitchFamily="34" charset="0"/>
              </a:rPr>
              <a:t>Nice, France.</a:t>
            </a:r>
          </a:p>
          <a:p>
            <a:pPr>
              <a:spcBef>
                <a:spcPct val="50000"/>
              </a:spcBef>
            </a:pPr>
            <a:endParaRPr lang="fr-FR" b="1" dirty="0">
              <a:latin typeface="Helvetica" pitchFamily="-84" charset="0"/>
              <a:cs typeface="DejaVu Sans" pitchFamily="34" charset="0"/>
            </a:endParaRPr>
          </a:p>
          <a:p>
            <a:pPr>
              <a:spcBef>
                <a:spcPct val="50000"/>
              </a:spcBef>
            </a:pPr>
            <a:endParaRPr lang="fr-FR" b="1" dirty="0">
              <a:latin typeface="Helvetica" pitchFamily="-84" charset="0"/>
              <a:cs typeface="DejaVu Sans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fr-FR" b="1" dirty="0">
                <a:latin typeface="Helvetica" pitchFamily="-84" charset="0"/>
                <a:cs typeface="DejaVu Sans" pitchFamily="34" charset="0"/>
              </a:rPr>
              <a:t>Systèmes dynamiques et systèmes complexes</a:t>
            </a:r>
          </a:p>
          <a:p>
            <a:pPr algn="ctr">
              <a:spcBef>
                <a:spcPct val="50000"/>
              </a:spcBef>
            </a:pPr>
            <a:r>
              <a:rPr lang="fr-FR" b="1" dirty="0">
                <a:latin typeface="Helvetica" pitchFamily="-84" charset="0"/>
                <a:cs typeface="DejaVu Sans" pitchFamily="34" charset="0"/>
              </a:rPr>
              <a:t>JMG60-DAYS</a:t>
            </a:r>
          </a:p>
          <a:p>
            <a:pPr algn="ctr">
              <a:spcBef>
                <a:spcPct val="50000"/>
              </a:spcBef>
            </a:pPr>
            <a:r>
              <a:rPr lang="fr-FR" b="1" dirty="0">
                <a:latin typeface="Helvetica" pitchFamily="-84" charset="0"/>
                <a:cs typeface="DejaVu Sans" pitchFamily="34" charset="0"/>
              </a:rPr>
              <a:t>13th </a:t>
            </a:r>
            <a:r>
              <a:rPr lang="fr-FR" b="1" dirty="0" err="1">
                <a:latin typeface="Helvetica" pitchFamily="-84" charset="0"/>
                <a:cs typeface="DejaVu Sans" pitchFamily="34" charset="0"/>
              </a:rPr>
              <a:t>June</a:t>
            </a:r>
            <a:r>
              <a:rPr lang="fr-FR" b="1" dirty="0">
                <a:latin typeface="Helvetica" pitchFamily="-84" charset="0"/>
                <a:cs typeface="DejaVu Sans" pitchFamily="34" charset="0"/>
              </a:rPr>
              <a:t> 2018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7CD6238-A781-E84B-828E-0FEC96A5D67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36" y="5507578"/>
            <a:ext cx="1163061" cy="118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38920E4-5453-4842-9AAF-85B1157F98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2207" y="5215982"/>
            <a:ext cx="1475508" cy="147550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F73C66-32C3-A340-A4B6-BBC5A48A57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7018" y="5215982"/>
            <a:ext cx="1611745" cy="120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4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2CAD2B1-FBAF-FA49-9EB5-405925BA99EE}"/>
              </a:ext>
            </a:extLst>
          </p:cNvPr>
          <p:cNvSpPr txBox="1"/>
          <p:nvPr/>
        </p:nvSpPr>
        <p:spPr>
          <a:xfrm>
            <a:off x="0" y="259288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/>
              <a:t>Where</a:t>
            </a:r>
            <a:r>
              <a:rPr lang="fr-FR" sz="2400" b="1" dirty="0"/>
              <a:t> </a:t>
            </a:r>
            <a:r>
              <a:rPr lang="fr-FR" sz="2400" b="1" dirty="0" err="1"/>
              <a:t>does</a:t>
            </a:r>
            <a:r>
              <a:rPr lang="fr-FR" sz="2400" b="1" dirty="0"/>
              <a:t> </a:t>
            </a:r>
            <a:r>
              <a:rPr lang="fr-FR" sz="2400" b="1" dirty="0" err="1"/>
              <a:t>this</a:t>
            </a:r>
            <a:r>
              <a:rPr lang="fr-FR" sz="2400" b="1" dirty="0"/>
              <a:t> </a:t>
            </a:r>
            <a:r>
              <a:rPr lang="fr-FR" sz="2400" b="1" dirty="0" err="1"/>
              <a:t>branched</a:t>
            </a:r>
            <a:r>
              <a:rPr lang="fr-FR" sz="2400" b="1" dirty="0"/>
              <a:t> </a:t>
            </a:r>
            <a:r>
              <a:rPr lang="fr-FR" sz="2400" b="1" dirty="0" err="1"/>
              <a:t>geometry</a:t>
            </a:r>
            <a:r>
              <a:rPr lang="fr-FR" sz="2400" b="1" dirty="0"/>
              <a:t> come </a:t>
            </a:r>
            <a:r>
              <a:rPr lang="fr-FR" sz="2400" b="1" dirty="0" err="1"/>
              <a:t>from</a:t>
            </a:r>
            <a:r>
              <a:rPr lang="fr-FR" sz="2400" b="1" dirty="0"/>
              <a:t>?</a:t>
            </a:r>
          </a:p>
          <a:p>
            <a:pPr algn="ctr"/>
            <a:endParaRPr lang="fr-FR" sz="2400" b="1" dirty="0"/>
          </a:p>
          <a:p>
            <a:pPr algn="ctr"/>
            <a:r>
              <a:rPr lang="fr-FR" sz="2400" b="1" dirty="0"/>
              <a:t>Interaction </a:t>
            </a:r>
            <a:r>
              <a:rPr lang="fr-FR" sz="2400" b="1" dirty="0" err="1"/>
              <a:t>between</a:t>
            </a:r>
            <a:r>
              <a:rPr lang="fr-FR" sz="2400" b="1" dirty="0"/>
              <a:t> </a:t>
            </a:r>
            <a:r>
              <a:rPr lang="fr-FR" sz="2400" b="1" dirty="0" err="1"/>
              <a:t>two</a:t>
            </a:r>
            <a:r>
              <a:rPr lang="fr-FR" sz="2400" b="1" dirty="0"/>
              <a:t> </a:t>
            </a:r>
            <a:r>
              <a:rPr lang="fr-FR" sz="2400" b="1" dirty="0" err="1"/>
              <a:t>fundamental</a:t>
            </a:r>
            <a:r>
              <a:rPr lang="fr-FR" sz="2400" b="1" dirty="0"/>
              <a:t> </a:t>
            </a:r>
            <a:r>
              <a:rPr lang="fr-FR" sz="2400" b="1" dirty="0" err="1"/>
              <a:t>phenomena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798282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748542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 b="1" dirty="0" err="1">
                <a:solidFill>
                  <a:srgbClr val="7030A0"/>
                </a:solidFill>
              </a:rPr>
              <a:t>Viscosity</a:t>
            </a:r>
            <a:endParaRPr lang="fr-FR" sz="2800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BF9FA"/>
              </a:clrFrom>
              <a:clrTo>
                <a:srgbClr val="FBF9FA">
                  <a:alpha val="0"/>
                </a:srgbClr>
              </a:clrTo>
            </a:clrChange>
          </a:blip>
          <a:srcRect l="18607" r="20494"/>
          <a:stretch/>
        </p:blipFill>
        <p:spPr>
          <a:xfrm>
            <a:off x="3668574" y="3044453"/>
            <a:ext cx="1740222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07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versity_of_Queensland_Pitch_drop_experiment-white_bg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" y="609877"/>
            <a:ext cx="2469855" cy="3719426"/>
          </a:xfrm>
          <a:prstGeom prst="rect">
            <a:avLst/>
          </a:prstGeom>
        </p:spPr>
      </p:pic>
      <p:pic>
        <p:nvPicPr>
          <p:cNvPr id="2" name="Picture 1" descr="fluidLayers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04" y="1647039"/>
            <a:ext cx="6516496" cy="1621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504" y="788245"/>
            <a:ext cx="651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/>
              <a:t>Viscous</a:t>
            </a:r>
            <a:r>
              <a:rPr lang="fr-FR" sz="2000" b="1" dirty="0"/>
              <a:t> </a:t>
            </a:r>
            <a:r>
              <a:rPr lang="fr-FR" sz="2000" b="1" dirty="0" err="1"/>
              <a:t>effects</a:t>
            </a:r>
            <a:r>
              <a:rPr lang="fr-FR" sz="2000" b="1" dirty="0"/>
              <a:t>: </a:t>
            </a:r>
            <a:r>
              <a:rPr lang="fr-FR" sz="2000" dirty="0"/>
              <a:t>friction </a:t>
            </a:r>
            <a:r>
              <a:rPr lang="fr-FR" sz="2000" dirty="0" err="1"/>
              <a:t>between</a:t>
            </a:r>
            <a:r>
              <a:rPr lang="fr-FR" sz="2000" dirty="0"/>
              <a:t> the </a:t>
            </a:r>
            <a:r>
              <a:rPr lang="fr-FR" sz="2000" dirty="0" err="1"/>
              <a:t>fluid</a:t>
            </a:r>
            <a:r>
              <a:rPr lang="fr-FR" sz="2000" dirty="0"/>
              <a:t> </a:t>
            </a:r>
            <a:r>
              <a:rPr lang="fr-FR" sz="2000" dirty="0" err="1"/>
              <a:t>layers</a:t>
            </a:r>
            <a:r>
              <a:rPr lang="fr-FR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3383" y="3497242"/>
            <a:ext cx="677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Tendency to velocity </a:t>
            </a:r>
            <a:r>
              <a:rPr lang="en-US" sz="2000" b="1" dirty="0">
                <a:solidFill>
                  <a:srgbClr val="FF0000"/>
                </a:solidFill>
              </a:rPr>
              <a:t>homogenization</a:t>
            </a:r>
            <a:r>
              <a:rPr lang="en-US" sz="2000" dirty="0"/>
              <a:t> between the layers: </a:t>
            </a:r>
          </a:p>
          <a:p>
            <a:pPr algn="ctr"/>
            <a:r>
              <a:rPr lang="en-US" sz="2000" dirty="0"/>
              <a:t>need to </a:t>
            </a:r>
            <a:r>
              <a:rPr lang="en-US" sz="2000" b="1" dirty="0">
                <a:solidFill>
                  <a:srgbClr val="FF0000"/>
                </a:solidFill>
              </a:rPr>
              <a:t>provide energy </a:t>
            </a:r>
            <a:r>
              <a:rPr lang="en-US" sz="2000" dirty="0"/>
              <a:t>to maintain fluid circulation.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57736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The amplitude of the </a:t>
            </a:r>
            <a:r>
              <a:rPr lang="fr-FR" sz="2000" dirty="0" err="1"/>
              <a:t>viscous</a:t>
            </a:r>
            <a:r>
              <a:rPr lang="fr-FR" sz="2000" dirty="0"/>
              <a:t> </a:t>
            </a:r>
            <a:r>
              <a:rPr lang="fr-FR" sz="2000" dirty="0" err="1"/>
              <a:t>effects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measured</a:t>
            </a:r>
            <a:r>
              <a:rPr lang="fr-FR" sz="2000" dirty="0"/>
              <a:t> by a </a:t>
            </a:r>
            <a:r>
              <a:rPr lang="fr-FR" sz="2000" dirty="0" err="1"/>
              <a:t>number</a:t>
            </a:r>
            <a:r>
              <a:rPr lang="fr-FR" sz="2000" dirty="0"/>
              <a:t>: the </a:t>
            </a:r>
            <a:r>
              <a:rPr lang="fr-FR" sz="2000" b="1" dirty="0" err="1">
                <a:solidFill>
                  <a:srgbClr val="FF0000"/>
                </a:solidFill>
              </a:rPr>
              <a:t>viscosity</a:t>
            </a:r>
            <a:r>
              <a:rPr lang="fr-FR" sz="2000" dirty="0"/>
              <a:t> (μ).</a:t>
            </a:r>
          </a:p>
        </p:txBody>
      </p:sp>
    </p:spTree>
    <p:extLst>
      <p:ext uri="{BB962C8B-B14F-4D97-AF65-F5344CB8AC3E}">
        <p14:creationId xmlns:p14="http://schemas.microsoft.com/office/powerpoint/2010/main" val="16280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064119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Evolution </a:t>
            </a:r>
            <a:r>
              <a:rPr lang="fr-FR" sz="2000" dirty="0" err="1"/>
              <a:t>is</a:t>
            </a:r>
            <a:r>
              <a:rPr lang="fr-FR" sz="2000" dirty="0"/>
              <a:t> the transformation over the </a:t>
            </a:r>
            <a:r>
              <a:rPr lang="fr-FR" sz="2000" dirty="0" err="1"/>
              <a:t>generations</a:t>
            </a:r>
            <a:r>
              <a:rPr lang="fr-FR" sz="2000" dirty="0"/>
              <a:t> of </a:t>
            </a:r>
            <a:r>
              <a:rPr lang="fr-FR" sz="2000" dirty="0" err="1"/>
              <a:t>heritable</a:t>
            </a:r>
            <a:r>
              <a:rPr lang="fr-FR" sz="2000" dirty="0"/>
              <a:t> traits in a population.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 err="1"/>
              <a:t>Among</a:t>
            </a:r>
            <a:r>
              <a:rPr lang="fr-FR" sz="2000" dirty="0"/>
              <a:t> the forces acting on the </a:t>
            </a:r>
            <a:r>
              <a:rPr lang="fr-FR" sz="2000" dirty="0" err="1"/>
              <a:t>evolution</a:t>
            </a:r>
            <a:r>
              <a:rPr lang="fr-FR" sz="2000" dirty="0"/>
              <a:t>: </a:t>
            </a:r>
          </a:p>
          <a:p>
            <a:pPr algn="ctr"/>
            <a:r>
              <a:rPr lang="fr-FR" sz="2000" b="1" dirty="0">
                <a:solidFill>
                  <a:srgbClr val="C00000"/>
                </a:solidFill>
              </a:rPr>
              <a:t>Natural </a:t>
            </a:r>
            <a:r>
              <a:rPr lang="fr-FR" sz="2000" b="1" dirty="0" err="1">
                <a:solidFill>
                  <a:srgbClr val="C00000"/>
                </a:solidFill>
              </a:rPr>
              <a:t>selection</a:t>
            </a:r>
            <a:r>
              <a:rPr lang="fr-FR" sz="2000" dirty="0">
                <a:solidFill>
                  <a:srgbClr val="C00000"/>
                </a:solidFill>
              </a:rPr>
              <a:t>. </a:t>
            </a:r>
          </a:p>
          <a:p>
            <a:pPr algn="ctr"/>
            <a:r>
              <a:rPr lang="fr-FR" sz="2000" b="1" dirty="0" err="1">
                <a:solidFill>
                  <a:srgbClr val="C00000"/>
                </a:solidFill>
              </a:rPr>
              <a:t>Genetic</a:t>
            </a:r>
            <a:r>
              <a:rPr lang="fr-FR" sz="2000" b="1" dirty="0">
                <a:solidFill>
                  <a:srgbClr val="C00000"/>
                </a:solidFill>
              </a:rPr>
              <a:t> variations</a:t>
            </a:r>
            <a:r>
              <a:rPr lang="fr-FR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419" y="1911543"/>
            <a:ext cx="5093162" cy="2280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2BB8D5-D62A-F047-BCF6-C67C582D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8542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 b="1" dirty="0">
                <a:solidFill>
                  <a:srgbClr val="7030A0"/>
                </a:solidFill>
              </a:rPr>
              <a:t>Evolution</a:t>
            </a:r>
          </a:p>
        </p:txBody>
      </p:sp>
    </p:spTree>
    <p:extLst>
      <p:ext uri="{BB962C8B-B14F-4D97-AF65-F5344CB8AC3E}">
        <p14:creationId xmlns:p14="http://schemas.microsoft.com/office/powerpoint/2010/main" val="1081723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ribble_gray.jpg">
            <a:extLst>
              <a:ext uri="{FF2B5EF4-FFF2-40B4-BE49-F238E27FC236}">
                <a16:creationId xmlns:a16="http://schemas.microsoft.com/office/drawing/2014/main" id="{B11FD294-DE23-FA49-ACB6-072D07725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1" y="534029"/>
            <a:ext cx="1160501" cy="114502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876E887-41AB-D245-A4B9-3573A9419803}"/>
              </a:ext>
            </a:extLst>
          </p:cNvPr>
          <p:cNvSpPr txBox="1"/>
          <p:nvPr/>
        </p:nvSpPr>
        <p:spPr>
          <a:xfrm>
            <a:off x="561474" y="2429325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tribble</a:t>
            </a:r>
            <a:r>
              <a:rPr lang="fr-FR" baseline="30000" dirty="0"/>
              <a:t>1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9D465E1-CBD4-0948-8DF4-D71E8083E384}"/>
              </a:ext>
            </a:extLst>
          </p:cNvPr>
          <p:cNvSpPr txBox="1"/>
          <p:nvPr/>
        </p:nvSpPr>
        <p:spPr>
          <a:xfrm>
            <a:off x="0" y="658090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baseline="30000" dirty="0"/>
              <a:t>1</a:t>
            </a:r>
            <a:r>
              <a:rPr lang="fr-FR" i="1" dirty="0"/>
              <a:t>Star Trek, The Original </a:t>
            </a:r>
            <a:r>
              <a:rPr lang="fr-FR" i="1" dirty="0" err="1"/>
              <a:t>Series</a:t>
            </a:r>
            <a:r>
              <a:rPr lang="fr-FR" i="1" dirty="0"/>
              <a:t>, « The trouble </a:t>
            </a:r>
            <a:r>
              <a:rPr lang="fr-FR" i="1" dirty="0" err="1"/>
              <a:t>with</a:t>
            </a:r>
            <a:r>
              <a:rPr lang="fr-FR" i="1" dirty="0"/>
              <a:t> </a:t>
            </a:r>
            <a:r>
              <a:rPr lang="fr-FR" i="1" dirty="0" err="1"/>
              <a:t>tribbles</a:t>
            </a:r>
            <a:r>
              <a:rPr lang="fr-FR" i="1" dirty="0"/>
              <a:t> », 2x05</a:t>
            </a:r>
            <a:endParaRPr lang="fr-FR" i="1" baseline="30000" dirty="0"/>
          </a:p>
        </p:txBody>
      </p:sp>
    </p:spTree>
    <p:extLst>
      <p:ext uri="{BB962C8B-B14F-4D97-AF65-F5344CB8AC3E}">
        <p14:creationId xmlns:p14="http://schemas.microsoft.com/office/powerpoint/2010/main" val="2803474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E4F2708-74CA-814B-A7A5-731A596BC6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350" y="534029"/>
            <a:ext cx="1568531" cy="1145027"/>
          </a:xfrm>
          <a:prstGeom prst="rect">
            <a:avLst/>
          </a:prstGeom>
        </p:spPr>
      </p:pic>
      <p:pic>
        <p:nvPicPr>
          <p:cNvPr id="4" name="Picture 8" descr="Tribble_gray.jpg">
            <a:extLst>
              <a:ext uri="{FF2B5EF4-FFF2-40B4-BE49-F238E27FC236}">
                <a16:creationId xmlns:a16="http://schemas.microsoft.com/office/drawing/2014/main" id="{B11FD294-DE23-FA49-ACB6-072D07725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1" y="534029"/>
            <a:ext cx="1160501" cy="1145027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6920B61-205B-E848-823F-9EA0AE73CBBC}"/>
              </a:ext>
            </a:extLst>
          </p:cNvPr>
          <p:cNvCxnSpPr/>
          <p:nvPr/>
        </p:nvCxnSpPr>
        <p:spPr>
          <a:xfrm>
            <a:off x="1773382" y="1106541"/>
            <a:ext cx="1108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FC3CBA4-84F9-624A-A38A-64A268AA1A08}"/>
              </a:ext>
            </a:extLst>
          </p:cNvPr>
          <p:cNvSpPr txBox="1"/>
          <p:nvPr/>
        </p:nvSpPr>
        <p:spPr>
          <a:xfrm>
            <a:off x="3273138" y="2305024"/>
            <a:ext cx="1046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tribble</a:t>
            </a:r>
            <a:endParaRPr lang="fr-FR" dirty="0"/>
          </a:p>
          <a:p>
            <a:pPr algn="ctr"/>
            <a:r>
              <a:rPr lang="fr-FR" dirty="0"/>
              <a:t>mutation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876E887-41AB-D245-A4B9-3573A9419803}"/>
              </a:ext>
            </a:extLst>
          </p:cNvPr>
          <p:cNvSpPr txBox="1"/>
          <p:nvPr/>
        </p:nvSpPr>
        <p:spPr>
          <a:xfrm>
            <a:off x="561474" y="2429325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tribble</a:t>
            </a:r>
            <a:r>
              <a:rPr lang="fr-FR" baseline="30000" dirty="0"/>
              <a:t>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44DF25-B6F3-084C-B1E1-191EEDD9DF47}"/>
              </a:ext>
            </a:extLst>
          </p:cNvPr>
          <p:cNvSpPr txBox="1"/>
          <p:nvPr/>
        </p:nvSpPr>
        <p:spPr>
          <a:xfrm>
            <a:off x="0" y="658090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baseline="30000" dirty="0"/>
              <a:t>1</a:t>
            </a:r>
            <a:r>
              <a:rPr lang="fr-FR" i="1" dirty="0"/>
              <a:t>Star Trek, The Original </a:t>
            </a:r>
            <a:r>
              <a:rPr lang="fr-FR" i="1" dirty="0" err="1"/>
              <a:t>Series</a:t>
            </a:r>
            <a:r>
              <a:rPr lang="fr-FR" i="1" dirty="0"/>
              <a:t>, « The trouble </a:t>
            </a:r>
            <a:r>
              <a:rPr lang="fr-FR" i="1" dirty="0" err="1"/>
              <a:t>with</a:t>
            </a:r>
            <a:r>
              <a:rPr lang="fr-FR" i="1" dirty="0"/>
              <a:t> </a:t>
            </a:r>
            <a:r>
              <a:rPr lang="fr-FR" i="1" dirty="0" err="1"/>
              <a:t>tribbles</a:t>
            </a:r>
            <a:r>
              <a:rPr lang="fr-FR" i="1" dirty="0"/>
              <a:t> », 2x05</a:t>
            </a:r>
            <a:endParaRPr lang="fr-FR" i="1" baseline="30000" dirty="0"/>
          </a:p>
        </p:txBody>
      </p:sp>
    </p:spTree>
    <p:extLst>
      <p:ext uri="{BB962C8B-B14F-4D97-AF65-F5344CB8AC3E}">
        <p14:creationId xmlns:p14="http://schemas.microsoft.com/office/powerpoint/2010/main" val="3499696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E4F2708-74CA-814B-A7A5-731A596BC6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350" y="534029"/>
            <a:ext cx="1568531" cy="1145027"/>
          </a:xfrm>
          <a:prstGeom prst="rect">
            <a:avLst/>
          </a:prstGeom>
        </p:spPr>
      </p:pic>
      <p:pic>
        <p:nvPicPr>
          <p:cNvPr id="4" name="Picture 8" descr="Tribble_gray.jpg">
            <a:extLst>
              <a:ext uri="{FF2B5EF4-FFF2-40B4-BE49-F238E27FC236}">
                <a16:creationId xmlns:a16="http://schemas.microsoft.com/office/drawing/2014/main" id="{B11FD294-DE23-FA49-ACB6-072D07725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1" y="534029"/>
            <a:ext cx="1160501" cy="1145027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6920B61-205B-E848-823F-9EA0AE73CBBC}"/>
              </a:ext>
            </a:extLst>
          </p:cNvPr>
          <p:cNvCxnSpPr/>
          <p:nvPr/>
        </p:nvCxnSpPr>
        <p:spPr>
          <a:xfrm>
            <a:off x="1773382" y="1106541"/>
            <a:ext cx="1108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FC3CBA4-84F9-624A-A38A-64A268AA1A08}"/>
              </a:ext>
            </a:extLst>
          </p:cNvPr>
          <p:cNvSpPr txBox="1"/>
          <p:nvPr/>
        </p:nvSpPr>
        <p:spPr>
          <a:xfrm>
            <a:off x="3273138" y="2305024"/>
            <a:ext cx="1046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tribble</a:t>
            </a:r>
            <a:endParaRPr lang="fr-FR" dirty="0"/>
          </a:p>
          <a:p>
            <a:pPr algn="ctr"/>
            <a:r>
              <a:rPr lang="fr-FR" dirty="0"/>
              <a:t>mutation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876E887-41AB-D245-A4B9-3573A9419803}"/>
              </a:ext>
            </a:extLst>
          </p:cNvPr>
          <p:cNvSpPr txBox="1"/>
          <p:nvPr/>
        </p:nvSpPr>
        <p:spPr>
          <a:xfrm>
            <a:off x="561474" y="2429325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tribble</a:t>
            </a:r>
            <a:r>
              <a:rPr lang="fr-FR" baseline="30000" dirty="0"/>
              <a:t>1</a:t>
            </a:r>
          </a:p>
        </p:txBody>
      </p:sp>
      <p:graphicFrame>
        <p:nvGraphicFramePr>
          <p:cNvPr id="29" name="Object 4">
            <a:extLst>
              <a:ext uri="{FF2B5EF4-FFF2-40B4-BE49-F238E27FC236}">
                <a16:creationId xmlns:a16="http://schemas.microsoft.com/office/drawing/2014/main" id="{0FCF440D-B29C-2649-A20A-4C4350034C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17016" y="3518982"/>
          <a:ext cx="4824412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0" name="Equation" r:id="rId5" imgW="2794000" imgH="812800" progId="Equation.3">
                  <p:embed/>
                </p:oleObj>
              </mc:Choice>
              <mc:Fallback>
                <p:oleObj name="Equation" r:id="rId5" imgW="2794000" imgH="812800" progId="Equation.3">
                  <p:embed/>
                  <p:pic>
                    <p:nvPicPr>
                      <p:cNvPr id="29" name="Object 4">
                        <a:extLst>
                          <a:ext uri="{FF2B5EF4-FFF2-40B4-BE49-F238E27FC236}">
                            <a16:creationId xmlns:a16="http://schemas.microsoft.com/office/drawing/2014/main" id="{0FCF440D-B29C-2649-A20A-4C4350034C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016" y="3518982"/>
                        <a:ext cx="4824412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e 35">
            <a:extLst>
              <a:ext uri="{FF2B5EF4-FFF2-40B4-BE49-F238E27FC236}">
                <a16:creationId xmlns:a16="http://schemas.microsoft.com/office/drawing/2014/main" id="{595388F6-984C-2B42-9B69-F101867A036D}"/>
              </a:ext>
            </a:extLst>
          </p:cNvPr>
          <p:cNvGrpSpPr/>
          <p:nvPr/>
        </p:nvGrpSpPr>
        <p:grpSpPr>
          <a:xfrm>
            <a:off x="1821839" y="4922332"/>
            <a:ext cx="2214765" cy="1338150"/>
            <a:chOff x="1844603" y="5253820"/>
            <a:chExt cx="2214765" cy="1338150"/>
          </a:xfrm>
        </p:grpSpPr>
        <p:cxnSp>
          <p:nvCxnSpPr>
            <p:cNvPr id="30" name="Straight Arrow Connector 4">
              <a:extLst>
                <a:ext uri="{FF2B5EF4-FFF2-40B4-BE49-F238E27FC236}">
                  <a16:creationId xmlns:a16="http://schemas.microsoft.com/office/drawing/2014/main" id="{52161F78-2A06-1447-8EAE-C0C5F038CF85}"/>
                </a:ext>
              </a:extLst>
            </p:cNvPr>
            <p:cNvCxnSpPr>
              <a:cxnSpLocks/>
              <a:stCxn id="31" idx="0"/>
              <a:endCxn id="29" idx="2"/>
            </p:cNvCxnSpPr>
            <p:nvPr/>
          </p:nvCxnSpPr>
          <p:spPr>
            <a:xfrm flipV="1">
              <a:off x="2951986" y="5253820"/>
              <a:ext cx="0" cy="630264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3A6C7376-99CA-2140-A866-E24EFBA2EB8C}"/>
                </a:ext>
              </a:extLst>
            </p:cNvPr>
            <p:cNvSpPr txBox="1"/>
            <p:nvPr/>
          </p:nvSpPr>
          <p:spPr>
            <a:xfrm>
              <a:off x="1844603" y="5884084"/>
              <a:ext cx="2214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/>
                <a:t>competition</a:t>
              </a:r>
              <a:r>
                <a:rPr lang="fr-FR" sz="2000" dirty="0"/>
                <a:t> </a:t>
              </a:r>
            </a:p>
            <a:p>
              <a:pPr algn="ctr"/>
              <a:r>
                <a:rPr lang="fr-FR" sz="2000" dirty="0"/>
                <a:t>for </a:t>
              </a:r>
              <a:r>
                <a:rPr lang="fr-FR" sz="2000" dirty="0" err="1"/>
                <a:t>resources</a:t>
              </a:r>
              <a:endParaRPr lang="fr-FR" sz="2000" dirty="0"/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C877F253-543E-1147-BCDB-3094F142EA21}"/>
              </a:ext>
            </a:extLst>
          </p:cNvPr>
          <p:cNvSpPr txBox="1"/>
          <p:nvPr/>
        </p:nvSpPr>
        <p:spPr>
          <a:xfrm>
            <a:off x="0" y="658090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baseline="30000" dirty="0"/>
              <a:t>1</a:t>
            </a:r>
            <a:r>
              <a:rPr lang="fr-FR" i="1" dirty="0"/>
              <a:t>Star Trek, The Original </a:t>
            </a:r>
            <a:r>
              <a:rPr lang="fr-FR" i="1" dirty="0" err="1"/>
              <a:t>Series</a:t>
            </a:r>
            <a:r>
              <a:rPr lang="fr-FR" i="1" dirty="0"/>
              <a:t>, « The trouble </a:t>
            </a:r>
            <a:r>
              <a:rPr lang="fr-FR" i="1" dirty="0" err="1"/>
              <a:t>with</a:t>
            </a:r>
            <a:r>
              <a:rPr lang="fr-FR" i="1" dirty="0"/>
              <a:t> </a:t>
            </a:r>
            <a:r>
              <a:rPr lang="fr-FR" i="1" dirty="0" err="1"/>
              <a:t>tribbles</a:t>
            </a:r>
            <a:r>
              <a:rPr lang="fr-FR" i="1" dirty="0"/>
              <a:t> », 2x05</a:t>
            </a:r>
            <a:endParaRPr lang="fr-FR" i="1" baseline="30000" dirty="0"/>
          </a:p>
        </p:txBody>
      </p:sp>
    </p:spTree>
    <p:extLst>
      <p:ext uri="{BB962C8B-B14F-4D97-AF65-F5344CB8AC3E}">
        <p14:creationId xmlns:p14="http://schemas.microsoft.com/office/powerpoint/2010/main" val="1308788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E4F2708-74CA-814B-A7A5-731A596BC6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350" y="534029"/>
            <a:ext cx="1568531" cy="1145027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F4B0A6B-951F-B546-9269-62669F1D3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029" y="79099"/>
            <a:ext cx="0" cy="0"/>
          </a:xfrm>
          <a:prstGeom prst="rect">
            <a:avLst/>
          </a:prstGeom>
        </p:spPr>
      </p:pic>
      <p:pic>
        <p:nvPicPr>
          <p:cNvPr id="4" name="Picture 8" descr="Tribble_gray.jpg">
            <a:extLst>
              <a:ext uri="{FF2B5EF4-FFF2-40B4-BE49-F238E27FC236}">
                <a16:creationId xmlns:a16="http://schemas.microsoft.com/office/drawing/2014/main" id="{B11FD294-DE23-FA49-ACB6-072D07725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1" y="534029"/>
            <a:ext cx="1160501" cy="1145027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6920B61-205B-E848-823F-9EA0AE73CBBC}"/>
              </a:ext>
            </a:extLst>
          </p:cNvPr>
          <p:cNvCxnSpPr/>
          <p:nvPr/>
        </p:nvCxnSpPr>
        <p:spPr>
          <a:xfrm>
            <a:off x="1773382" y="1106541"/>
            <a:ext cx="1108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C0D327F-13F5-C14E-B90F-B979651D8194}"/>
              </a:ext>
            </a:extLst>
          </p:cNvPr>
          <p:cNvCxnSpPr/>
          <p:nvPr/>
        </p:nvCxnSpPr>
        <p:spPr>
          <a:xfrm>
            <a:off x="4636301" y="1106541"/>
            <a:ext cx="1108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FC3CBA4-84F9-624A-A38A-64A268AA1A08}"/>
              </a:ext>
            </a:extLst>
          </p:cNvPr>
          <p:cNvSpPr txBox="1"/>
          <p:nvPr/>
        </p:nvSpPr>
        <p:spPr>
          <a:xfrm>
            <a:off x="3273138" y="2305024"/>
            <a:ext cx="1046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tribble</a:t>
            </a:r>
            <a:endParaRPr lang="fr-FR" dirty="0"/>
          </a:p>
          <a:p>
            <a:pPr algn="ctr"/>
            <a:r>
              <a:rPr lang="fr-FR" dirty="0"/>
              <a:t>mutation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8651F9-208D-2648-A16F-C30D1092D673}"/>
              </a:ext>
            </a:extLst>
          </p:cNvPr>
          <p:cNvSpPr txBox="1"/>
          <p:nvPr/>
        </p:nvSpPr>
        <p:spPr>
          <a:xfrm>
            <a:off x="5761321" y="2305025"/>
            <a:ext cx="3124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:</a:t>
            </a:r>
          </a:p>
          <a:p>
            <a:pPr algn="ctr"/>
            <a:r>
              <a:rPr lang="fr-FR" dirty="0" err="1"/>
              <a:t>fittest</a:t>
            </a:r>
            <a:r>
              <a:rPr lang="fr-FR" dirty="0"/>
              <a:t> </a:t>
            </a:r>
            <a:r>
              <a:rPr lang="fr-FR" dirty="0" err="1"/>
              <a:t>invades</a:t>
            </a:r>
            <a:r>
              <a:rPr lang="fr-FR" dirty="0"/>
              <a:t> the </a:t>
            </a:r>
            <a:r>
              <a:rPr lang="fr-FR" dirty="0" err="1"/>
              <a:t>environment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876E887-41AB-D245-A4B9-3573A9419803}"/>
              </a:ext>
            </a:extLst>
          </p:cNvPr>
          <p:cNvSpPr txBox="1"/>
          <p:nvPr/>
        </p:nvSpPr>
        <p:spPr>
          <a:xfrm>
            <a:off x="561474" y="2429325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tribble</a:t>
            </a:r>
            <a:r>
              <a:rPr lang="fr-FR" baseline="30000" dirty="0"/>
              <a:t>1</a:t>
            </a:r>
          </a:p>
        </p:txBody>
      </p:sp>
      <p:graphicFrame>
        <p:nvGraphicFramePr>
          <p:cNvPr id="29" name="Object 4">
            <a:extLst>
              <a:ext uri="{FF2B5EF4-FFF2-40B4-BE49-F238E27FC236}">
                <a16:creationId xmlns:a16="http://schemas.microsoft.com/office/drawing/2014/main" id="{0FCF440D-B29C-2649-A20A-4C4350034C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17016" y="3518982"/>
          <a:ext cx="4824412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91" name="Equation" r:id="rId6" imgW="2794000" imgH="812800" progId="Equation.3">
                  <p:embed/>
                </p:oleObj>
              </mc:Choice>
              <mc:Fallback>
                <p:oleObj name="Equation" r:id="rId6" imgW="2794000" imgH="812800" progId="Equation.3">
                  <p:embed/>
                  <p:pic>
                    <p:nvPicPr>
                      <p:cNvPr id="29" name="Object 4">
                        <a:extLst>
                          <a:ext uri="{FF2B5EF4-FFF2-40B4-BE49-F238E27FC236}">
                            <a16:creationId xmlns:a16="http://schemas.microsoft.com/office/drawing/2014/main" id="{0FCF440D-B29C-2649-A20A-4C4350034C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016" y="3518982"/>
                        <a:ext cx="4824412" cy="140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e 35">
            <a:extLst>
              <a:ext uri="{FF2B5EF4-FFF2-40B4-BE49-F238E27FC236}">
                <a16:creationId xmlns:a16="http://schemas.microsoft.com/office/drawing/2014/main" id="{595388F6-984C-2B42-9B69-F101867A036D}"/>
              </a:ext>
            </a:extLst>
          </p:cNvPr>
          <p:cNvGrpSpPr/>
          <p:nvPr/>
        </p:nvGrpSpPr>
        <p:grpSpPr>
          <a:xfrm>
            <a:off x="1821839" y="4922332"/>
            <a:ext cx="2214765" cy="1338150"/>
            <a:chOff x="1844603" y="5253820"/>
            <a:chExt cx="2214765" cy="1338150"/>
          </a:xfrm>
        </p:grpSpPr>
        <p:cxnSp>
          <p:nvCxnSpPr>
            <p:cNvPr id="30" name="Straight Arrow Connector 4">
              <a:extLst>
                <a:ext uri="{FF2B5EF4-FFF2-40B4-BE49-F238E27FC236}">
                  <a16:creationId xmlns:a16="http://schemas.microsoft.com/office/drawing/2014/main" id="{52161F78-2A06-1447-8EAE-C0C5F038CF85}"/>
                </a:ext>
              </a:extLst>
            </p:cNvPr>
            <p:cNvCxnSpPr>
              <a:cxnSpLocks/>
              <a:stCxn id="31" idx="0"/>
              <a:endCxn id="29" idx="2"/>
            </p:cNvCxnSpPr>
            <p:nvPr/>
          </p:nvCxnSpPr>
          <p:spPr>
            <a:xfrm flipV="1">
              <a:off x="2951986" y="5253820"/>
              <a:ext cx="0" cy="630264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3A6C7376-99CA-2140-A866-E24EFBA2EB8C}"/>
                </a:ext>
              </a:extLst>
            </p:cNvPr>
            <p:cNvSpPr txBox="1"/>
            <p:nvPr/>
          </p:nvSpPr>
          <p:spPr>
            <a:xfrm>
              <a:off x="1844603" y="5884084"/>
              <a:ext cx="22147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/>
                <a:t>competition</a:t>
              </a:r>
              <a:r>
                <a:rPr lang="fr-FR" sz="2000" dirty="0"/>
                <a:t> </a:t>
              </a:r>
            </a:p>
            <a:p>
              <a:pPr algn="ctr"/>
              <a:r>
                <a:rPr lang="fr-FR" sz="2000" dirty="0"/>
                <a:t>for </a:t>
              </a:r>
              <a:r>
                <a:rPr lang="fr-FR" sz="2000" dirty="0" err="1"/>
                <a:t>resources</a:t>
              </a:r>
              <a:endParaRPr lang="fr-FR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BDE7B154-E3DB-0A40-86DE-A7DE1AB81DFD}"/>
                  </a:ext>
                </a:extLst>
              </p:cNvPr>
              <p:cNvSpPr txBox="1"/>
              <p:nvPr/>
            </p:nvSpPr>
            <p:spPr>
              <a:xfrm>
                <a:off x="6275024" y="3792561"/>
                <a:ext cx="2097551" cy="193008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if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dirty="0"/>
                  <a:t> ,	</a:t>
                </a:r>
                <a:r>
                  <a:rPr lang="fr-FR" dirty="0" err="1"/>
                  <a:t>then</a:t>
                </a:r>
                <a:endParaRPr lang="fr-FR" dirty="0"/>
              </a:p>
              <a:p>
                <a:pPr algn="ctr"/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func>
                    </m:oMath>
                  </m:oMathPara>
                </a14:m>
                <a:endParaRPr lang="fr-FR" dirty="0"/>
              </a:p>
              <a:p>
                <a:pPr algn="ctr"/>
                <a:r>
                  <a:rPr lang="fr-FR" dirty="0"/>
                  <a:t>and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BDE7B154-E3DB-0A40-86DE-A7DE1AB81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024" y="3792561"/>
                <a:ext cx="2097551" cy="19300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72916C6D-5AA2-334F-BE60-94D1EE0D0C6E}"/>
              </a:ext>
            </a:extLst>
          </p:cNvPr>
          <p:cNvSpPr txBox="1"/>
          <p:nvPr/>
        </p:nvSpPr>
        <p:spPr>
          <a:xfrm>
            <a:off x="0" y="658090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baseline="30000" dirty="0"/>
              <a:t>1</a:t>
            </a:r>
            <a:r>
              <a:rPr lang="fr-FR" i="1" dirty="0"/>
              <a:t>Star Trek, The Original </a:t>
            </a:r>
            <a:r>
              <a:rPr lang="fr-FR" i="1" dirty="0" err="1"/>
              <a:t>Series</a:t>
            </a:r>
            <a:r>
              <a:rPr lang="fr-FR" i="1" dirty="0"/>
              <a:t>, « The trouble </a:t>
            </a:r>
            <a:r>
              <a:rPr lang="fr-FR" i="1" dirty="0" err="1"/>
              <a:t>with</a:t>
            </a:r>
            <a:r>
              <a:rPr lang="fr-FR" i="1" dirty="0"/>
              <a:t> </a:t>
            </a:r>
            <a:r>
              <a:rPr lang="fr-FR" i="1" dirty="0" err="1"/>
              <a:t>tribbles</a:t>
            </a:r>
            <a:r>
              <a:rPr lang="fr-FR" i="1" dirty="0"/>
              <a:t> », 2x05</a:t>
            </a:r>
            <a:endParaRPr lang="fr-FR" i="1" baseline="30000" dirty="0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F8E0CA2E-0DDC-E84B-8501-C3BA7E4BD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029" y="79099"/>
            <a:ext cx="2791542" cy="20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81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E4F2708-74CA-814B-A7A5-731A596BC6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350" y="534029"/>
            <a:ext cx="1568531" cy="1145027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F4B0A6B-951F-B546-9269-62669F1D3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029" y="79099"/>
            <a:ext cx="2791542" cy="2054885"/>
          </a:xfrm>
          <a:prstGeom prst="rect">
            <a:avLst/>
          </a:prstGeom>
        </p:spPr>
      </p:pic>
      <p:pic>
        <p:nvPicPr>
          <p:cNvPr id="4" name="Picture 8" descr="Tribble_gray.jpg">
            <a:extLst>
              <a:ext uri="{FF2B5EF4-FFF2-40B4-BE49-F238E27FC236}">
                <a16:creationId xmlns:a16="http://schemas.microsoft.com/office/drawing/2014/main" id="{B11FD294-DE23-FA49-ACB6-072D07725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1" y="534029"/>
            <a:ext cx="1160501" cy="1145027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6920B61-205B-E848-823F-9EA0AE73CBBC}"/>
              </a:ext>
            </a:extLst>
          </p:cNvPr>
          <p:cNvCxnSpPr/>
          <p:nvPr/>
        </p:nvCxnSpPr>
        <p:spPr>
          <a:xfrm>
            <a:off x="1773382" y="1106541"/>
            <a:ext cx="1108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C0D327F-13F5-C14E-B90F-B979651D8194}"/>
              </a:ext>
            </a:extLst>
          </p:cNvPr>
          <p:cNvCxnSpPr/>
          <p:nvPr/>
        </p:nvCxnSpPr>
        <p:spPr>
          <a:xfrm>
            <a:off x="4636301" y="1106541"/>
            <a:ext cx="11083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FC3CBA4-84F9-624A-A38A-64A268AA1A08}"/>
              </a:ext>
            </a:extLst>
          </p:cNvPr>
          <p:cNvSpPr txBox="1"/>
          <p:nvPr/>
        </p:nvSpPr>
        <p:spPr>
          <a:xfrm>
            <a:off x="3273138" y="2305024"/>
            <a:ext cx="1046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tribble</a:t>
            </a:r>
            <a:endParaRPr lang="fr-FR" dirty="0"/>
          </a:p>
          <a:p>
            <a:pPr algn="ctr"/>
            <a:r>
              <a:rPr lang="fr-FR" dirty="0"/>
              <a:t>mutation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8651F9-208D-2648-A16F-C30D1092D673}"/>
              </a:ext>
            </a:extLst>
          </p:cNvPr>
          <p:cNvSpPr txBox="1"/>
          <p:nvPr/>
        </p:nvSpPr>
        <p:spPr>
          <a:xfrm>
            <a:off x="5761321" y="2305025"/>
            <a:ext cx="3124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:</a:t>
            </a:r>
          </a:p>
          <a:p>
            <a:pPr algn="ctr"/>
            <a:r>
              <a:rPr lang="fr-FR" dirty="0" err="1"/>
              <a:t>fittest</a:t>
            </a:r>
            <a:r>
              <a:rPr lang="fr-FR" dirty="0"/>
              <a:t> </a:t>
            </a:r>
            <a:r>
              <a:rPr lang="fr-FR" dirty="0" err="1"/>
              <a:t>invades</a:t>
            </a:r>
            <a:r>
              <a:rPr lang="fr-FR" dirty="0"/>
              <a:t> the </a:t>
            </a:r>
            <a:r>
              <a:rPr lang="fr-FR" dirty="0" err="1"/>
              <a:t>environment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876E887-41AB-D245-A4B9-3573A9419803}"/>
              </a:ext>
            </a:extLst>
          </p:cNvPr>
          <p:cNvSpPr txBox="1"/>
          <p:nvPr/>
        </p:nvSpPr>
        <p:spPr>
          <a:xfrm>
            <a:off x="561474" y="2429325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 </a:t>
            </a:r>
            <a:r>
              <a:rPr lang="fr-FR" dirty="0" err="1"/>
              <a:t>tribble</a:t>
            </a:r>
            <a:endParaRPr lang="fr-FR" baseline="300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5079050-B4D1-9D4F-A013-DA786CC62874}"/>
              </a:ext>
            </a:extLst>
          </p:cNvPr>
          <p:cNvGrpSpPr/>
          <p:nvPr/>
        </p:nvGrpSpPr>
        <p:grpSpPr>
          <a:xfrm>
            <a:off x="2327837" y="3344068"/>
            <a:ext cx="4616927" cy="3395587"/>
            <a:chOff x="3137418" y="3577323"/>
            <a:chExt cx="3018073" cy="244722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BD28083D-87AD-FB4B-8DCC-68B4ECBB6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2609" y="3577323"/>
              <a:ext cx="2732882" cy="2272883"/>
            </a:xfrm>
            <a:prstGeom prst="rect">
              <a:avLst/>
            </a:prstGeom>
          </p:spPr>
        </p:pic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CE5A7367-FC91-B54D-BFAA-E89C342FF1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3765" y="5758371"/>
              <a:ext cx="2520680" cy="266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dirty="0" err="1">
                  <a:cs typeface="+mn-cs"/>
                </a:rPr>
                <a:t>biological</a:t>
              </a:r>
              <a:r>
                <a:rPr lang="fr-FR" dirty="0">
                  <a:cs typeface="+mn-cs"/>
                </a:rPr>
                <a:t> </a:t>
              </a:r>
              <a:r>
                <a:rPr lang="fr-FR" dirty="0" err="1">
                  <a:cs typeface="+mn-cs"/>
                </a:rPr>
                <a:t>parameter</a:t>
              </a:r>
              <a:r>
                <a:rPr lang="fr-FR" dirty="0">
                  <a:cs typeface="+mn-cs"/>
                </a:rPr>
                <a:t> </a:t>
              </a:r>
              <a:r>
                <a:rPr lang="fr-FR" dirty="0" err="1">
                  <a:cs typeface="+mn-cs"/>
                </a:rPr>
                <a:t>affecting</a:t>
              </a:r>
              <a:r>
                <a:rPr lang="fr-FR" dirty="0">
                  <a:cs typeface="+mn-cs"/>
                </a:rPr>
                <a:t> </a:t>
              </a:r>
              <a:r>
                <a:rPr lang="fr-FR" b="1" i="1" dirty="0"/>
                <a:t>m</a:t>
              </a:r>
              <a:r>
                <a:rPr lang="fr-FR" b="1" i="1" dirty="0">
                  <a:cs typeface="+mn-cs"/>
                </a:rPr>
                <a:t>/</a:t>
              </a:r>
              <a:r>
                <a:rPr lang="fr-FR" b="1" i="1" dirty="0"/>
                <a:t>b</a:t>
              </a:r>
              <a:endParaRPr lang="fr-FR" b="1" dirty="0">
                <a:solidFill>
                  <a:srgbClr val="6600CC"/>
                </a:solidFill>
                <a:cs typeface="+mn-cs"/>
              </a:endParaRPr>
            </a:p>
          </p:txBody>
        </p: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0C8201AF-9616-0F40-A329-480FACFA8F89}"/>
                </a:ext>
              </a:extLst>
            </p:cNvPr>
            <p:cNvGrpSpPr/>
            <p:nvPr/>
          </p:nvGrpSpPr>
          <p:grpSpPr>
            <a:xfrm rot="21235017">
              <a:off x="4873508" y="4812237"/>
              <a:ext cx="397887" cy="284400"/>
              <a:chOff x="5585040" y="2076761"/>
              <a:chExt cx="397887" cy="284400"/>
            </a:xfrm>
          </p:grpSpPr>
          <p:sp>
            <p:nvSpPr>
              <p:cNvPr id="20" name="U-Turn Arrow 13">
                <a:extLst>
                  <a:ext uri="{FF2B5EF4-FFF2-40B4-BE49-F238E27FC236}">
                    <a16:creationId xmlns:a16="http://schemas.microsoft.com/office/drawing/2014/main" id="{ABF9D190-9A61-5847-88FD-616FA61A56B4}"/>
                  </a:ext>
                </a:extLst>
              </p:cNvPr>
              <p:cNvSpPr/>
              <p:nvPr/>
            </p:nvSpPr>
            <p:spPr>
              <a:xfrm rot="20221059">
                <a:off x="5779852" y="2076761"/>
                <a:ext cx="203075" cy="167047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U-Turn Arrow 14">
                <a:extLst>
                  <a:ext uri="{FF2B5EF4-FFF2-40B4-BE49-F238E27FC236}">
                    <a16:creationId xmlns:a16="http://schemas.microsoft.com/office/drawing/2014/main" id="{A3DB316B-369B-6849-87DA-6E1863947F97}"/>
                  </a:ext>
                </a:extLst>
              </p:cNvPr>
              <p:cNvSpPr/>
              <p:nvPr/>
            </p:nvSpPr>
            <p:spPr>
              <a:xfrm rot="19682829" flipH="1">
                <a:off x="5585040" y="2191135"/>
                <a:ext cx="203075" cy="167047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Oval 15">
                <a:extLst>
                  <a:ext uri="{FF2B5EF4-FFF2-40B4-BE49-F238E27FC236}">
                    <a16:creationId xmlns:a16="http://schemas.microsoft.com/office/drawing/2014/main" id="{DDA15C4C-6BA5-1C43-ADCB-F2C65D0C6A73}"/>
                  </a:ext>
                </a:extLst>
              </p:cNvPr>
              <p:cNvSpPr/>
              <p:nvPr/>
            </p:nvSpPr>
            <p:spPr>
              <a:xfrm>
                <a:off x="5795237" y="2268234"/>
                <a:ext cx="71647" cy="92927"/>
              </a:xfrm>
              <a:prstGeom prst="ellipse">
                <a:avLst/>
              </a:prstGeom>
              <a:noFill/>
              <a:ln w="57150" cmpd="sng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CA8EA82A-09AA-7A48-A09F-C8EEA447B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7418" y="4527959"/>
              <a:ext cx="416347" cy="258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b="1" i="1" dirty="0"/>
                <a:t>m</a:t>
              </a:r>
              <a:r>
                <a:rPr lang="fr-FR" b="1" i="1" dirty="0">
                  <a:cs typeface="+mn-cs"/>
                </a:rPr>
                <a:t>/</a:t>
              </a:r>
              <a:r>
                <a:rPr lang="fr-FR" b="1" i="1" dirty="0"/>
                <a:t>b</a:t>
              </a:r>
              <a:endParaRPr lang="fr-FR" b="1" i="1" dirty="0">
                <a:cs typeface="+mn-cs"/>
              </a:endParaRPr>
            </a:p>
          </p:txBody>
        </p:sp>
        <p:cxnSp>
          <p:nvCxnSpPr>
            <p:cNvPr id="24" name="Straight Connector 18">
              <a:extLst>
                <a:ext uri="{FF2B5EF4-FFF2-40B4-BE49-F238E27FC236}">
                  <a16:creationId xmlns:a16="http://schemas.microsoft.com/office/drawing/2014/main" id="{4F42231C-4782-064F-883B-78A89F09761C}"/>
                </a:ext>
              </a:extLst>
            </p:cNvPr>
            <p:cNvCxnSpPr/>
            <p:nvPr/>
          </p:nvCxnSpPr>
          <p:spPr>
            <a:xfrm>
              <a:off x="4561511" y="5278480"/>
              <a:ext cx="6602" cy="3131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5" name="Group 23">
              <a:extLst>
                <a:ext uri="{FF2B5EF4-FFF2-40B4-BE49-F238E27FC236}">
                  <a16:creationId xmlns:a16="http://schemas.microsoft.com/office/drawing/2014/main" id="{2F0F139D-D02A-2042-A23D-EFFC2EA8A065}"/>
                </a:ext>
              </a:extLst>
            </p:cNvPr>
            <p:cNvGrpSpPr/>
            <p:nvPr/>
          </p:nvGrpSpPr>
          <p:grpSpPr>
            <a:xfrm rot="21051954">
              <a:off x="5204031" y="4576507"/>
              <a:ext cx="397887" cy="284400"/>
              <a:chOff x="5585040" y="2076761"/>
              <a:chExt cx="397887" cy="284400"/>
            </a:xfrm>
          </p:grpSpPr>
          <p:sp>
            <p:nvSpPr>
              <p:cNvPr id="26" name="U-Turn Arrow 24">
                <a:extLst>
                  <a:ext uri="{FF2B5EF4-FFF2-40B4-BE49-F238E27FC236}">
                    <a16:creationId xmlns:a16="http://schemas.microsoft.com/office/drawing/2014/main" id="{7139BC77-49B4-9E43-8DD7-B50B7DE86CBA}"/>
                  </a:ext>
                </a:extLst>
              </p:cNvPr>
              <p:cNvSpPr/>
              <p:nvPr/>
            </p:nvSpPr>
            <p:spPr>
              <a:xfrm rot="20221059">
                <a:off x="5779852" y="2076761"/>
                <a:ext cx="203075" cy="167047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U-Turn Arrow 25">
                <a:extLst>
                  <a:ext uri="{FF2B5EF4-FFF2-40B4-BE49-F238E27FC236}">
                    <a16:creationId xmlns:a16="http://schemas.microsoft.com/office/drawing/2014/main" id="{6778C5ED-A4EB-0947-AB87-8769F939C878}"/>
                  </a:ext>
                </a:extLst>
              </p:cNvPr>
              <p:cNvSpPr/>
              <p:nvPr/>
            </p:nvSpPr>
            <p:spPr>
              <a:xfrm rot="19682829" flipH="1">
                <a:off x="5585040" y="2191135"/>
                <a:ext cx="203075" cy="167047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26">
                <a:extLst>
                  <a:ext uri="{FF2B5EF4-FFF2-40B4-BE49-F238E27FC236}">
                    <a16:creationId xmlns:a16="http://schemas.microsoft.com/office/drawing/2014/main" id="{46BE469E-2F99-E647-A03F-6D71798E8170}"/>
                  </a:ext>
                </a:extLst>
              </p:cNvPr>
              <p:cNvSpPr/>
              <p:nvPr/>
            </p:nvSpPr>
            <p:spPr>
              <a:xfrm>
                <a:off x="5795237" y="2268234"/>
                <a:ext cx="71647" cy="92927"/>
              </a:xfrm>
              <a:prstGeom prst="ellipse">
                <a:avLst/>
              </a:prstGeom>
              <a:noFill/>
              <a:ln w="57150" cmpd="sng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3" name="Group 27">
              <a:extLst>
                <a:ext uri="{FF2B5EF4-FFF2-40B4-BE49-F238E27FC236}">
                  <a16:creationId xmlns:a16="http://schemas.microsoft.com/office/drawing/2014/main" id="{4864ABD4-F298-FB4D-AC3F-1A4054D12C85}"/>
                </a:ext>
              </a:extLst>
            </p:cNvPr>
            <p:cNvGrpSpPr/>
            <p:nvPr/>
          </p:nvGrpSpPr>
          <p:grpSpPr>
            <a:xfrm rot="938292">
              <a:off x="4489642" y="4965591"/>
              <a:ext cx="397887" cy="284400"/>
              <a:chOff x="5585040" y="2076761"/>
              <a:chExt cx="397887" cy="284400"/>
            </a:xfrm>
          </p:grpSpPr>
          <p:sp>
            <p:nvSpPr>
              <p:cNvPr id="34" name="U-Turn Arrow 28">
                <a:extLst>
                  <a:ext uri="{FF2B5EF4-FFF2-40B4-BE49-F238E27FC236}">
                    <a16:creationId xmlns:a16="http://schemas.microsoft.com/office/drawing/2014/main" id="{C315D007-E560-9248-98F3-C34980B88078}"/>
                  </a:ext>
                </a:extLst>
              </p:cNvPr>
              <p:cNvSpPr/>
              <p:nvPr/>
            </p:nvSpPr>
            <p:spPr>
              <a:xfrm rot="20221059">
                <a:off x="5779852" y="2076761"/>
                <a:ext cx="203075" cy="167047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U-Turn Arrow 29">
                <a:extLst>
                  <a:ext uri="{FF2B5EF4-FFF2-40B4-BE49-F238E27FC236}">
                    <a16:creationId xmlns:a16="http://schemas.microsoft.com/office/drawing/2014/main" id="{94CD8DD2-19C9-154F-A2A5-B1CF3C42B2C8}"/>
                  </a:ext>
                </a:extLst>
              </p:cNvPr>
              <p:cNvSpPr/>
              <p:nvPr/>
            </p:nvSpPr>
            <p:spPr>
              <a:xfrm rot="19682829" flipH="1">
                <a:off x="5585040" y="2191135"/>
                <a:ext cx="203075" cy="167047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Oval 30">
                <a:extLst>
                  <a:ext uri="{FF2B5EF4-FFF2-40B4-BE49-F238E27FC236}">
                    <a16:creationId xmlns:a16="http://schemas.microsoft.com/office/drawing/2014/main" id="{990AEAA0-C572-5842-B592-7C729DFA24CC}"/>
                  </a:ext>
                </a:extLst>
              </p:cNvPr>
              <p:cNvSpPr/>
              <p:nvPr/>
            </p:nvSpPr>
            <p:spPr>
              <a:xfrm>
                <a:off x="5795237" y="2268234"/>
                <a:ext cx="71647" cy="92927"/>
              </a:xfrm>
              <a:prstGeom prst="ellipse">
                <a:avLst/>
              </a:prstGeom>
              <a:noFill/>
              <a:ln w="57150" cmpd="sng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2527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058E81B-F173-2049-93D3-C3962654D9F9}"/>
              </a:ext>
            </a:extLst>
          </p:cNvPr>
          <p:cNvSpPr txBox="1"/>
          <p:nvPr/>
        </p:nvSpPr>
        <p:spPr>
          <a:xfrm>
            <a:off x="0" y="1260764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Lung </a:t>
            </a:r>
            <a:r>
              <a:rPr lang="fr-FR" sz="2400" dirty="0" err="1"/>
              <a:t>is</a:t>
            </a:r>
            <a:endParaRPr lang="fr-FR" sz="2400" dirty="0"/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a </a:t>
            </a:r>
            <a:r>
              <a:rPr lang="fr-FR" sz="2400" dirty="0" err="1"/>
              <a:t>complex</a:t>
            </a:r>
            <a:r>
              <a:rPr lang="fr-FR" sz="2400" dirty="0"/>
              <a:t> system</a:t>
            </a:r>
          </a:p>
          <a:p>
            <a:pPr algn="ctr"/>
            <a:r>
              <a:rPr lang="fr-FR" sz="2400" dirty="0"/>
              <a:t>(</a:t>
            </a:r>
            <a:r>
              <a:rPr lang="fr-FR" sz="2400" dirty="0" err="1"/>
              <a:t>physics</a:t>
            </a:r>
            <a:r>
              <a:rPr lang="fr-FR" sz="2400" dirty="0"/>
              <a:t>, </a:t>
            </a:r>
            <a:r>
              <a:rPr lang="fr-FR" sz="2400" dirty="0" err="1"/>
              <a:t>geometry</a:t>
            </a:r>
            <a:r>
              <a:rPr lang="fr-FR" sz="2400" dirty="0"/>
              <a:t>)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err="1"/>
              <a:t>whose</a:t>
            </a:r>
            <a:r>
              <a:rPr lang="fr-FR" sz="2400" dirty="0"/>
              <a:t> </a:t>
            </a:r>
            <a:r>
              <a:rPr lang="fr-FR" sz="2400" dirty="0" err="1"/>
              <a:t>emergence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due to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a </a:t>
            </a:r>
            <a:r>
              <a:rPr lang="fr-FR" sz="2400" dirty="0" err="1"/>
              <a:t>dynamical</a:t>
            </a:r>
            <a:r>
              <a:rPr lang="fr-FR" sz="2400" dirty="0"/>
              <a:t> system</a:t>
            </a:r>
          </a:p>
          <a:p>
            <a:pPr algn="ctr"/>
            <a:r>
              <a:rPr lang="fr-FR" sz="2400" dirty="0"/>
              <a:t>(</a:t>
            </a:r>
            <a:r>
              <a:rPr lang="fr-FR" sz="2400" dirty="0" err="1"/>
              <a:t>evolution</a:t>
            </a:r>
            <a:r>
              <a:rPr lang="fr-FR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6970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7" descr="Da_Vinci_Vitruve_Luc_Viatour">
            <a:extLst>
              <a:ext uri="{FF2B5EF4-FFF2-40B4-BE49-F238E27FC236}">
                <a16:creationId xmlns:a16="http://schemas.microsoft.com/office/drawing/2014/main" id="{41511225-34CA-BE40-B34D-EF982757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8" t="19240" r="39307" b="56142"/>
          <a:stretch>
            <a:fillRect/>
          </a:stretch>
        </p:blipFill>
        <p:spPr bwMode="auto">
          <a:xfrm>
            <a:off x="3348038" y="1052513"/>
            <a:ext cx="269557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4" descr="poumon-avec-des-bronches-thumb5498743">
            <a:extLst>
              <a:ext uri="{FF2B5EF4-FFF2-40B4-BE49-F238E27FC236}">
                <a16:creationId xmlns:a16="http://schemas.microsoft.com/office/drawing/2014/main" id="{CE7C94F5-2AF5-E942-BFD6-508CA6795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08275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326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748542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 b="1" dirty="0" err="1">
                <a:solidFill>
                  <a:srgbClr val="660066"/>
                </a:solidFill>
              </a:rPr>
              <a:t>Why</a:t>
            </a:r>
            <a:r>
              <a:rPr lang="fr-FR" sz="2800" b="1" dirty="0">
                <a:solidFill>
                  <a:srgbClr val="660066"/>
                </a:solidFill>
              </a:rPr>
              <a:t> </a:t>
            </a:r>
            <a:r>
              <a:rPr lang="fr-FR" sz="2800" b="1" dirty="0" err="1">
                <a:solidFill>
                  <a:srgbClr val="660066"/>
                </a:solidFill>
              </a:rPr>
              <a:t>such</a:t>
            </a:r>
            <a:r>
              <a:rPr lang="fr-FR" sz="2800" b="1" dirty="0">
                <a:solidFill>
                  <a:srgbClr val="660066"/>
                </a:solidFill>
              </a:rPr>
              <a:t> a </a:t>
            </a:r>
            <a:r>
              <a:rPr lang="fr-FR" sz="2800" b="1" dirty="0" err="1">
                <a:solidFill>
                  <a:srgbClr val="660066"/>
                </a:solidFill>
              </a:rPr>
              <a:t>geometry</a:t>
            </a:r>
            <a:r>
              <a:rPr lang="fr-FR" sz="2800" b="1" dirty="0">
                <a:solidFill>
                  <a:srgbClr val="660066"/>
                </a:solidFill>
              </a:rPr>
              <a:t>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5D377BC-727F-174F-8E2E-63AB40FA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1277" r="2254"/>
          <a:stretch>
            <a:fillRect/>
          </a:stretch>
        </p:blipFill>
        <p:spPr bwMode="auto">
          <a:xfrm>
            <a:off x="2617898" y="3089564"/>
            <a:ext cx="3908203" cy="338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 l="1665" t="1277" r="22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465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21" y="477594"/>
            <a:ext cx="6443353" cy="4864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92400" y="893755"/>
            <a:ext cx="4932000" cy="3433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 29"/>
          <p:cNvGrpSpPr/>
          <p:nvPr/>
        </p:nvGrpSpPr>
        <p:grpSpPr>
          <a:xfrm>
            <a:off x="2539891" y="1350317"/>
            <a:ext cx="3900433" cy="2068648"/>
            <a:chOff x="2692901" y="2123406"/>
            <a:chExt cx="3900433" cy="2068648"/>
          </a:xfrm>
        </p:grpSpPr>
        <p:cxnSp>
          <p:nvCxnSpPr>
            <p:cNvPr id="9" name="Straight Arrow Connector 8"/>
            <p:cNvCxnSpPr>
              <a:stCxn id="13" idx="2"/>
            </p:cNvCxnSpPr>
            <p:nvPr/>
          </p:nvCxnSpPr>
          <p:spPr>
            <a:xfrm flipH="1">
              <a:off x="3029516" y="3274084"/>
              <a:ext cx="612020" cy="53548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473230" y="2904752"/>
              <a:ext cx="336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?</a:t>
              </a:r>
            </a:p>
          </p:txBody>
        </p:sp>
        <p:cxnSp>
          <p:nvCxnSpPr>
            <p:cNvPr id="15" name="Straight Arrow Connector 14"/>
            <p:cNvCxnSpPr>
              <a:stCxn id="16" idx="1"/>
            </p:cNvCxnSpPr>
            <p:nvPr/>
          </p:nvCxnSpPr>
          <p:spPr>
            <a:xfrm flipH="1">
              <a:off x="2692901" y="2308072"/>
              <a:ext cx="626718" cy="4622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319619" y="2123406"/>
              <a:ext cx="336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?</a:t>
              </a:r>
            </a:p>
          </p:txBody>
        </p:sp>
        <p:cxnSp>
          <p:nvCxnSpPr>
            <p:cNvPr id="19" name="Straight Arrow Connector 18"/>
            <p:cNvCxnSpPr>
              <a:stCxn id="20" idx="2"/>
            </p:cNvCxnSpPr>
            <p:nvPr/>
          </p:nvCxnSpPr>
          <p:spPr>
            <a:xfrm>
              <a:off x="5338082" y="3643416"/>
              <a:ext cx="321918" cy="54863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169776" y="3274084"/>
              <a:ext cx="336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?</a:t>
              </a:r>
            </a:p>
          </p:txBody>
        </p:sp>
        <p:cxnSp>
          <p:nvCxnSpPr>
            <p:cNvPr id="23" name="Straight Arrow Connector 22"/>
            <p:cNvCxnSpPr>
              <a:stCxn id="24" idx="2"/>
            </p:cNvCxnSpPr>
            <p:nvPr/>
          </p:nvCxnSpPr>
          <p:spPr>
            <a:xfrm>
              <a:off x="6256116" y="3170204"/>
              <a:ext cx="337218" cy="39564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087810" y="2800872"/>
              <a:ext cx="336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?</a:t>
              </a:r>
            </a:p>
          </p:txBody>
        </p:sp>
      </p:grpSp>
      <p:sp>
        <p:nvSpPr>
          <p:cNvPr id="10" name="Oval 9"/>
          <p:cNvSpPr/>
          <p:nvPr/>
        </p:nvSpPr>
        <p:spPr>
          <a:xfrm>
            <a:off x="3848620" y="4015152"/>
            <a:ext cx="188132" cy="17194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Straight Arrow Connector 5"/>
          <p:cNvCxnSpPr>
            <a:stCxn id="7" idx="2"/>
          </p:cNvCxnSpPr>
          <p:nvPr/>
        </p:nvCxnSpPr>
        <p:spPr>
          <a:xfrm flipH="1">
            <a:off x="3962845" y="3562824"/>
            <a:ext cx="490666" cy="4375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93444" y="2608717"/>
            <a:ext cx="920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/>
              <a:t>here</a:t>
            </a:r>
            <a:r>
              <a:rPr lang="fr-FR" sz="2800" dirty="0"/>
              <a:t> 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41528" y="5020404"/>
            <a:ext cx="198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network </a:t>
            </a:r>
            <a:r>
              <a:rPr lang="fr-FR" b="1" dirty="0" err="1"/>
              <a:t>shape</a:t>
            </a:r>
            <a:endParaRPr lang="fr-FR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135849" y="2758943"/>
            <a:ext cx="321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 </a:t>
            </a:r>
            <a:r>
              <a:rPr lang="fr-FR" b="1" dirty="0" err="1"/>
              <a:t>cost</a:t>
            </a:r>
            <a:endParaRPr lang="fr-FR" b="1" dirty="0"/>
          </a:p>
        </p:txBody>
      </p:sp>
      <p:sp>
        <p:nvSpPr>
          <p:cNvPr id="2" name="Rectangle 1"/>
          <p:cNvSpPr/>
          <p:nvPr/>
        </p:nvSpPr>
        <p:spPr>
          <a:xfrm>
            <a:off x="0" y="3215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Optimal distribution network…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548850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… but for </a:t>
            </a:r>
            <a:r>
              <a:rPr lang="fr-FR" sz="2000" b="1" dirty="0" err="1">
                <a:solidFill>
                  <a:srgbClr val="FF0000"/>
                </a:solidFill>
              </a:rPr>
              <a:t>what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cost</a:t>
            </a:r>
            <a:r>
              <a:rPr lang="fr-FR" sz="2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0058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This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where</a:t>
            </a:r>
            <a:r>
              <a:rPr lang="fr-FR" sz="2000" dirty="0"/>
              <a:t> the </a:t>
            </a:r>
            <a:r>
              <a:rPr lang="fr-FR" sz="2000" b="1" dirty="0" err="1">
                <a:solidFill>
                  <a:srgbClr val="FF0000"/>
                </a:solidFill>
              </a:rPr>
              <a:t>modeling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process</a:t>
            </a:r>
            <a:r>
              <a:rPr lang="fr-FR" sz="2000" b="1" dirty="0">
                <a:solidFill>
                  <a:srgbClr val="FF0000"/>
                </a:solidFill>
              </a:rPr>
              <a:t> and </a:t>
            </a:r>
            <a:r>
              <a:rPr lang="fr-FR" sz="2000" b="1" dirty="0" err="1">
                <a:solidFill>
                  <a:srgbClr val="FF0000"/>
                </a:solidFill>
              </a:rPr>
              <a:t>viscosity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come </a:t>
            </a:r>
            <a:r>
              <a:rPr lang="fr-FR" sz="2000" dirty="0" err="1"/>
              <a:t>into</a:t>
            </a:r>
            <a:r>
              <a:rPr lang="fr-FR" sz="2000" dirty="0"/>
              <a:t> </a:t>
            </a:r>
            <a:r>
              <a:rPr lang="fr-FR" sz="2000" dirty="0" err="1"/>
              <a:t>play</a:t>
            </a:r>
            <a:r>
              <a:rPr lang="fr-FR" sz="2000" dirty="0"/>
              <a:t>.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064D5431-AA19-244A-B286-F3D8D671EF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981" y="2369899"/>
            <a:ext cx="7817959" cy="1505918"/>
          </a:xfrm>
          <a:prstGeom prst="rect">
            <a:avLst/>
          </a:prstGeom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id="{86A2C01A-6C95-FF43-9957-50E96233C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01055"/>
            <a:ext cx="9143999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/>
          <a:p>
            <a:pPr algn="ctr">
              <a:defRPr/>
            </a:pPr>
            <a:r>
              <a:rPr lang="fr-FR" sz="2400" b="1" i="1" dirty="0">
                <a:solidFill>
                  <a:srgbClr val="C00000"/>
                </a:solidFill>
                <a:cs typeface="+mn-cs"/>
              </a:rPr>
              <a:t>E</a:t>
            </a:r>
            <a:r>
              <a:rPr lang="fr-FR" sz="2400" b="1" i="1" baseline="-25000" dirty="0">
                <a:solidFill>
                  <a:srgbClr val="C00000"/>
                </a:solidFill>
                <a:cs typeface="+mn-cs"/>
              </a:rPr>
              <a:t>d</a:t>
            </a:r>
            <a:r>
              <a:rPr lang="fr-FR" sz="2400" b="1" i="1" dirty="0">
                <a:solidFill>
                  <a:srgbClr val="C00000"/>
                </a:solidFill>
                <a:cs typeface="+mn-cs"/>
              </a:rPr>
              <a:t> = </a:t>
            </a:r>
            <a:r>
              <a:rPr lang="fr-FR" sz="2400" b="1" i="1" baseline="30000" dirty="0" err="1">
                <a:solidFill>
                  <a:srgbClr val="C00000"/>
                </a:solidFill>
                <a:cs typeface="+mn-cs"/>
              </a:rPr>
              <a:t>t</a:t>
            </a:r>
            <a:r>
              <a:rPr lang="fr-FR" sz="2400" b="1" i="1" dirty="0" err="1">
                <a:solidFill>
                  <a:srgbClr val="C00000"/>
                </a:solidFill>
                <a:cs typeface="+mn-cs"/>
              </a:rPr>
              <a:t>q</a:t>
            </a:r>
            <a:r>
              <a:rPr lang="fr-FR" sz="2400" b="1" i="1" dirty="0">
                <a:solidFill>
                  <a:srgbClr val="C00000"/>
                </a:solidFill>
                <a:cs typeface="+mn-cs"/>
              </a:rPr>
              <a:t> A q</a:t>
            </a:r>
          </a:p>
        </p:txBody>
      </p:sp>
      <p:sp>
        <p:nvSpPr>
          <p:cNvPr id="37" name="Text Box 28">
            <a:extLst>
              <a:ext uri="{FF2B5EF4-FFF2-40B4-BE49-F238E27FC236}">
                <a16:creationId xmlns:a16="http://schemas.microsoft.com/office/drawing/2014/main" id="{1F447460-882A-3642-B277-B0F4E1F45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1167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The energy lost because of viscous effects is :</a:t>
            </a:r>
          </a:p>
        </p:txBody>
      </p: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AD7C04FB-62D6-0049-9D40-A5F71EAB4734}"/>
              </a:ext>
            </a:extLst>
          </p:cNvPr>
          <p:cNvGrpSpPr/>
          <p:nvPr/>
        </p:nvGrpSpPr>
        <p:grpSpPr>
          <a:xfrm>
            <a:off x="2557461" y="309807"/>
            <a:ext cx="4391025" cy="1738313"/>
            <a:chOff x="4752975" y="391775"/>
            <a:chExt cx="4391025" cy="1738313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859FB00-072D-E54A-8665-102D88691BC1}"/>
                </a:ext>
              </a:extLst>
            </p:cNvPr>
            <p:cNvGrpSpPr/>
            <p:nvPr/>
          </p:nvGrpSpPr>
          <p:grpSpPr>
            <a:xfrm>
              <a:off x="4752975" y="391775"/>
              <a:ext cx="4391025" cy="1738313"/>
              <a:chOff x="4752975" y="366660"/>
              <a:chExt cx="4391025" cy="1738313"/>
            </a:xfrm>
          </p:grpSpPr>
          <p:sp>
            <p:nvSpPr>
              <p:cNvPr id="6" name="AutoShape 6">
                <a:extLst>
                  <a:ext uri="{FF2B5EF4-FFF2-40B4-BE49-F238E27FC236}">
                    <a16:creationId xmlns:a16="http://schemas.microsoft.com/office/drawing/2014/main" id="{BDBDE3FA-480C-1346-A83E-85F3735F0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020469" y="777029"/>
                <a:ext cx="303212" cy="838200"/>
              </a:xfrm>
              <a:prstGeom prst="can">
                <a:avLst>
                  <a:gd name="adj" fmla="val 69110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" name="AutoShape 7">
                <a:extLst>
                  <a:ext uri="{FF2B5EF4-FFF2-40B4-BE49-F238E27FC236}">
                    <a16:creationId xmlns:a16="http://schemas.microsoft.com/office/drawing/2014/main" id="{DF00783D-BE31-B84E-82B8-39F578B18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838825" y="1330273"/>
                <a:ext cx="342900" cy="533400"/>
              </a:xfrm>
              <a:prstGeom prst="can">
                <a:avLst>
                  <a:gd name="adj" fmla="val 38889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" name="AutoShape 8">
                <a:extLst>
                  <a:ext uri="{FF2B5EF4-FFF2-40B4-BE49-F238E27FC236}">
                    <a16:creationId xmlns:a16="http://schemas.microsoft.com/office/drawing/2014/main" id="{BA61D497-6A5F-1B4E-8568-E90A5F518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895975" y="587323"/>
                <a:ext cx="228600" cy="533400"/>
              </a:xfrm>
              <a:prstGeom prst="can">
                <a:avLst>
                  <a:gd name="adj" fmla="val 58333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" name="AutoShape 9">
                <a:extLst>
                  <a:ext uri="{FF2B5EF4-FFF2-40B4-BE49-F238E27FC236}">
                    <a16:creationId xmlns:a16="http://schemas.microsoft.com/office/drawing/2014/main" id="{1BCAF885-21A5-E244-8614-D3673600C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543675" y="1541410"/>
                <a:ext cx="152400" cy="381000"/>
              </a:xfrm>
              <a:prstGeom prst="can">
                <a:avLst>
                  <a:gd name="adj" fmla="val 62500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" name="AutoShape 10">
                <a:extLst>
                  <a:ext uri="{FF2B5EF4-FFF2-40B4-BE49-F238E27FC236}">
                    <a16:creationId xmlns:a16="http://schemas.microsoft.com/office/drawing/2014/main" id="{3C83D7A1-7383-8A44-BA52-72FFDDA0F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557169" y="1250104"/>
                <a:ext cx="125412" cy="381000"/>
              </a:xfrm>
              <a:prstGeom prst="can">
                <a:avLst>
                  <a:gd name="adj" fmla="val 75950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" name="AutoShape 11">
                <a:extLst>
                  <a:ext uri="{FF2B5EF4-FFF2-40B4-BE49-F238E27FC236}">
                    <a16:creationId xmlns:a16="http://schemas.microsoft.com/office/drawing/2014/main" id="{8B004BA3-D340-F34B-B359-8F200333C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543675" y="779410"/>
                <a:ext cx="152400" cy="381000"/>
              </a:xfrm>
              <a:prstGeom prst="can">
                <a:avLst>
                  <a:gd name="adj" fmla="val 62500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AutoShape 12">
                <a:extLst>
                  <a:ext uri="{FF2B5EF4-FFF2-40B4-BE49-F238E27FC236}">
                    <a16:creationId xmlns:a16="http://schemas.microsoft.com/office/drawing/2014/main" id="{45DA2C69-C043-3543-B889-88BA0757A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542881" y="473817"/>
                <a:ext cx="153987" cy="381000"/>
              </a:xfrm>
              <a:prstGeom prst="can">
                <a:avLst>
                  <a:gd name="adj" fmla="val 61856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" name="AutoShape 13">
                <a:extLst>
                  <a:ext uri="{FF2B5EF4-FFF2-40B4-BE49-F238E27FC236}">
                    <a16:creationId xmlns:a16="http://schemas.microsoft.com/office/drawing/2014/main" id="{84C64C75-754F-444E-948C-79A99FFA0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962775" y="1730323"/>
                <a:ext cx="76200" cy="228600"/>
              </a:xfrm>
              <a:prstGeom prst="can">
                <a:avLst>
                  <a:gd name="adj" fmla="val 75000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" name="AutoShape 14">
                <a:extLst>
                  <a:ext uri="{FF2B5EF4-FFF2-40B4-BE49-F238E27FC236}">
                    <a16:creationId xmlns:a16="http://schemas.microsoft.com/office/drawing/2014/main" id="{DC70FAC4-9D75-7049-9C78-3DD2EA705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962775" y="1577923"/>
                <a:ext cx="76200" cy="228600"/>
              </a:xfrm>
              <a:prstGeom prst="can">
                <a:avLst>
                  <a:gd name="adj" fmla="val 75000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" name="AutoShape 15">
                <a:extLst>
                  <a:ext uri="{FF2B5EF4-FFF2-40B4-BE49-F238E27FC236}">
                    <a16:creationId xmlns:a16="http://schemas.microsoft.com/office/drawing/2014/main" id="{CEABF41E-3B1B-304E-BD7F-051C04F97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929437" y="1401711"/>
                <a:ext cx="147637" cy="195262"/>
              </a:xfrm>
              <a:prstGeom prst="can">
                <a:avLst>
                  <a:gd name="adj" fmla="val 33065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" name="AutoShape 16">
                <a:extLst>
                  <a:ext uri="{FF2B5EF4-FFF2-40B4-BE49-F238E27FC236}">
                    <a16:creationId xmlns:a16="http://schemas.microsoft.com/office/drawing/2014/main" id="{FC55951F-F8C0-944D-A70F-9ED02C2F8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962775" y="1195335"/>
                <a:ext cx="76200" cy="228600"/>
              </a:xfrm>
              <a:prstGeom prst="can">
                <a:avLst>
                  <a:gd name="adj" fmla="val 75000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7" name="AutoShape 17">
                <a:extLst>
                  <a:ext uri="{FF2B5EF4-FFF2-40B4-BE49-F238E27FC236}">
                    <a16:creationId xmlns:a16="http://schemas.microsoft.com/office/drawing/2014/main" id="{C96BE1EF-F131-C146-A226-ADD6609D6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942137" y="1008011"/>
                <a:ext cx="136525" cy="209550"/>
              </a:xfrm>
              <a:prstGeom prst="can">
                <a:avLst>
                  <a:gd name="adj" fmla="val 38372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" name="AutoShape 18">
                <a:extLst>
                  <a:ext uri="{FF2B5EF4-FFF2-40B4-BE49-F238E27FC236}">
                    <a16:creationId xmlns:a16="http://schemas.microsoft.com/office/drawing/2014/main" id="{128E5417-1E7A-4D43-8DD0-99F969082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962775" y="815923"/>
                <a:ext cx="76200" cy="228600"/>
              </a:xfrm>
              <a:prstGeom prst="can">
                <a:avLst>
                  <a:gd name="adj" fmla="val 75000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" name="AutoShape 19">
                <a:extLst>
                  <a:ext uri="{FF2B5EF4-FFF2-40B4-BE49-F238E27FC236}">
                    <a16:creationId xmlns:a16="http://schemas.microsoft.com/office/drawing/2014/main" id="{19C9A60A-1BB1-EE4A-BAE3-60D85DA5F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962775" y="587323"/>
                <a:ext cx="76200" cy="228600"/>
              </a:xfrm>
              <a:prstGeom prst="can">
                <a:avLst>
                  <a:gd name="adj" fmla="val 75000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" name="AutoShape 20">
                <a:extLst>
                  <a:ext uri="{FF2B5EF4-FFF2-40B4-BE49-F238E27FC236}">
                    <a16:creationId xmlns:a16="http://schemas.microsoft.com/office/drawing/2014/main" id="{E38154DF-D7F8-7949-9CBB-2C5FA78D8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931818" y="418255"/>
                <a:ext cx="123825" cy="214312"/>
              </a:xfrm>
              <a:prstGeom prst="can">
                <a:avLst>
                  <a:gd name="adj" fmla="val 43269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7BD189D4-1390-2540-80D8-CD3D1D9706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48600" y="366660"/>
                <a:ext cx="936625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30" tIns="45715" rIns="91430" bIns="45715"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fr-FR">
                    <a:cs typeface="+mn-cs"/>
                  </a:rPr>
                  <a:t>p</a:t>
                </a:r>
                <a:r>
                  <a:rPr lang="fr-FR" baseline="-25000">
                    <a:cs typeface="+mn-cs"/>
                  </a:rPr>
                  <a:t>0</a:t>
                </a:r>
                <a:r>
                  <a:rPr lang="fr-FR">
                    <a:cs typeface="+mn-cs"/>
                  </a:rPr>
                  <a:t>,q</a:t>
                </a:r>
                <a:r>
                  <a:rPr lang="fr-FR" baseline="-25000">
                    <a:cs typeface="+mn-cs"/>
                  </a:rPr>
                  <a:t>0</a:t>
                </a:r>
                <a:endParaRPr lang="fr-FR">
                  <a:cs typeface="+mn-cs"/>
                </a:endParaRPr>
              </a:p>
            </p:txBody>
          </p:sp>
          <p:sp>
            <p:nvSpPr>
              <p:cNvPr id="22" name="Text Box 22">
                <a:extLst>
                  <a:ext uri="{FF2B5EF4-FFF2-40B4-BE49-F238E27FC236}">
                    <a16:creationId xmlns:a16="http://schemas.microsoft.com/office/drawing/2014/main" id="{A9EE2224-5121-BD49-A258-1932EF15D5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48600" y="1014360"/>
                <a:ext cx="1154112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30" tIns="45715" rIns="91430" bIns="45715"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fr-FR" dirty="0">
                    <a:cs typeface="+mn-cs"/>
                  </a:rPr>
                  <a:t>…</a:t>
                </a:r>
              </a:p>
            </p:txBody>
          </p:sp>
          <p:sp>
            <p:nvSpPr>
              <p:cNvPr id="23" name="Text Box 23">
                <a:extLst>
                  <a:ext uri="{FF2B5EF4-FFF2-40B4-BE49-F238E27FC236}">
                    <a16:creationId xmlns:a16="http://schemas.microsoft.com/office/drawing/2014/main" id="{49AB033E-E07C-CB4C-BDA4-12FB0E1C61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48600" y="1736673"/>
                <a:ext cx="1295400" cy="368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30" tIns="45715" rIns="91430" bIns="45715"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fr-FR">
                    <a:cs typeface="+mn-cs"/>
                  </a:rPr>
                  <a:t>p</a:t>
                </a:r>
                <a:r>
                  <a:rPr lang="fr-FR" baseline="-25000">
                    <a:cs typeface="+mn-cs"/>
                  </a:rPr>
                  <a:t>M</a:t>
                </a:r>
                <a:r>
                  <a:rPr lang="fr-FR">
                    <a:cs typeface="+mn-cs"/>
                  </a:rPr>
                  <a:t>,q</a:t>
                </a:r>
                <a:r>
                  <a:rPr lang="fr-FR" baseline="-25000">
                    <a:cs typeface="+mn-cs"/>
                  </a:rPr>
                  <a:t>M</a:t>
                </a:r>
                <a:endParaRPr lang="fr-FR">
                  <a:cs typeface="+mn-cs"/>
                </a:endParaRPr>
              </a:p>
            </p:txBody>
          </p:sp>
          <p:sp>
            <p:nvSpPr>
              <p:cNvPr id="24" name="Line 24">
                <a:extLst>
                  <a:ext uri="{FF2B5EF4-FFF2-40B4-BE49-F238E27FC236}">
                    <a16:creationId xmlns:a16="http://schemas.microsoft.com/office/drawing/2014/main" id="{56A45756-FDD7-1145-955E-3633A2037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0900" y="511123"/>
                <a:ext cx="647700" cy="7143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" name="Line 25">
                <a:extLst>
                  <a:ext uri="{FF2B5EF4-FFF2-40B4-BE49-F238E27FC236}">
                    <a16:creationId xmlns:a16="http://schemas.microsoft.com/office/drawing/2014/main" id="{96E0DD50-4693-0149-9BD4-BBEA80F34F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0900" y="1879548"/>
                <a:ext cx="647700" cy="7461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C3EA79E4-A329-8548-BE4C-7273337E70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9282" t="69056" r="76358" b="11556"/>
              <a:stretch/>
            </p:blipFill>
            <p:spPr>
              <a:xfrm>
                <a:off x="4752975" y="1376892"/>
                <a:ext cx="342900" cy="302558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24BCAB0E-95B2-6047-81D5-875CEC09D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8661" t="11280" r="77321" b="68759"/>
              <a:stretch/>
            </p:blipFill>
            <p:spPr>
              <a:xfrm>
                <a:off x="5634593" y="455621"/>
                <a:ext cx="254378" cy="250754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3C63F0A8-DBDC-D34E-BFF7-C2545E8E91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5840" t="11697" r="69032" b="69126"/>
              <a:stretch/>
            </p:blipFill>
            <p:spPr>
              <a:xfrm>
                <a:off x="6341406" y="429888"/>
                <a:ext cx="228041" cy="169167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880EEB4A-5D5B-7B46-9F9B-4E13E2B96B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 l="65756" t="69735" r="30227" b="12747"/>
              <a:stretch/>
            </p:blipFill>
            <p:spPr>
              <a:xfrm>
                <a:off x="5631516" y="1811603"/>
                <a:ext cx="257455" cy="222724"/>
              </a:xfrm>
              <a:prstGeom prst="rect">
                <a:avLst/>
              </a:prstGeom>
            </p:spPr>
          </p:pic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791F56E6-FCD1-9C4C-A8E5-FAB2E783A6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7379" t="31562" r="47749" b="49797"/>
              <a:stretch/>
            </p:blipFill>
            <p:spPr>
              <a:xfrm>
                <a:off x="6336366" y="733881"/>
                <a:ext cx="233081" cy="176917"/>
              </a:xfrm>
              <a:prstGeom prst="rect">
                <a:avLst/>
              </a:prstGeom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84BB03A0-62EE-B043-8923-5AFDB58C00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8490" t="49436" r="26382" b="30587"/>
              <a:stretch/>
            </p:blipFill>
            <p:spPr>
              <a:xfrm>
                <a:off x="6344882" y="1217340"/>
                <a:ext cx="229646" cy="177463"/>
              </a:xfrm>
              <a:prstGeom prst="rect">
                <a:avLst/>
              </a:prstGeom>
            </p:spPr>
          </p:pic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AF1E073F-E8F1-2F42-8723-468140416F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90318" t="66680" r="4167" b="12694"/>
              <a:stretch/>
            </p:blipFill>
            <p:spPr>
              <a:xfrm>
                <a:off x="6344882" y="1506523"/>
                <a:ext cx="230653" cy="166171"/>
              </a:xfrm>
              <a:prstGeom prst="rect">
                <a:avLst/>
              </a:prstGeom>
            </p:spPr>
          </p:pic>
        </p:grp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AA6883F-CA73-064D-8C4A-E667CD914666}"/>
                </a:ext>
              </a:extLst>
            </p:cNvPr>
            <p:cNvCxnSpPr>
              <a:stCxn id="6" idx="3"/>
              <a:endCxn id="8" idx="1"/>
            </p:cNvCxnSpPr>
            <p:nvPr/>
          </p:nvCxnSpPr>
          <p:spPr>
            <a:xfrm flipV="1">
              <a:off x="5591175" y="879138"/>
              <a:ext cx="152400" cy="3421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E49A08C7-B8E7-CC4C-9D7B-9C02A49D441A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>
              <a:off x="5591175" y="1221244"/>
              <a:ext cx="152400" cy="40084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4D37D9DD-43D7-4C40-AEF3-E38C39D2D10E}"/>
                </a:ext>
              </a:extLst>
            </p:cNvPr>
            <p:cNvCxnSpPr>
              <a:cxnSpLocks/>
              <a:stCxn id="8" idx="3"/>
              <a:endCxn id="12" idx="1"/>
            </p:cNvCxnSpPr>
            <p:nvPr/>
          </p:nvCxnSpPr>
          <p:spPr>
            <a:xfrm flipV="1">
              <a:off x="6276975" y="689432"/>
              <a:ext cx="152400" cy="1897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6DF7E1C5-8546-024B-80F7-FDEC942D437F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>
              <a:off x="6276975" y="879138"/>
              <a:ext cx="152400" cy="11588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AAC20370-FE10-DF47-8B78-7B17F30122AE}"/>
                </a:ext>
              </a:extLst>
            </p:cNvPr>
            <p:cNvCxnSpPr>
              <a:cxnSpLocks/>
              <a:stCxn id="7" idx="3"/>
              <a:endCxn id="10" idx="1"/>
            </p:cNvCxnSpPr>
            <p:nvPr/>
          </p:nvCxnSpPr>
          <p:spPr>
            <a:xfrm flipV="1">
              <a:off x="6276975" y="1465719"/>
              <a:ext cx="152400" cy="1563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1EFEE710-42DE-0045-8D7B-EDA755E1D228}"/>
                </a:ext>
              </a:extLst>
            </p:cNvPr>
            <p:cNvCxnSpPr>
              <a:cxnSpLocks/>
              <a:stCxn id="9" idx="1"/>
              <a:endCxn id="7" idx="3"/>
            </p:cNvCxnSpPr>
            <p:nvPr/>
          </p:nvCxnSpPr>
          <p:spPr>
            <a:xfrm flipH="1" flipV="1">
              <a:off x="6276975" y="1622088"/>
              <a:ext cx="152400" cy="1349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5D76EA1C-8926-8342-BBDE-419B93995416}"/>
                </a:ext>
              </a:extLst>
            </p:cNvPr>
            <p:cNvCxnSpPr>
              <a:cxnSpLocks/>
              <a:stCxn id="12" idx="3"/>
              <a:endCxn id="20" idx="1"/>
            </p:cNvCxnSpPr>
            <p:nvPr/>
          </p:nvCxnSpPr>
          <p:spPr>
            <a:xfrm flipV="1">
              <a:off x="6810375" y="550526"/>
              <a:ext cx="76200" cy="13890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C800AFBD-94B0-6344-BE9E-6EF85CC31687}"/>
                </a:ext>
              </a:extLst>
            </p:cNvPr>
            <p:cNvCxnSpPr>
              <a:cxnSpLocks/>
              <a:stCxn id="12" idx="3"/>
              <a:endCxn id="19" idx="1"/>
            </p:cNvCxnSpPr>
            <p:nvPr/>
          </p:nvCxnSpPr>
          <p:spPr>
            <a:xfrm>
              <a:off x="6810375" y="689431"/>
              <a:ext cx="76200" cy="3730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68624ACA-2CA3-7B42-A3DA-8C829591D3B2}"/>
                </a:ext>
              </a:extLst>
            </p:cNvPr>
            <p:cNvCxnSpPr>
              <a:cxnSpLocks/>
              <a:stCxn id="18" idx="1"/>
              <a:endCxn id="11" idx="3"/>
            </p:cNvCxnSpPr>
            <p:nvPr/>
          </p:nvCxnSpPr>
          <p:spPr>
            <a:xfrm flipH="1">
              <a:off x="6810375" y="955338"/>
              <a:ext cx="76200" cy="3968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86DAE79A-875B-A340-9B8E-0E8D62D3272F}"/>
                </a:ext>
              </a:extLst>
            </p:cNvPr>
            <p:cNvCxnSpPr>
              <a:cxnSpLocks/>
              <a:stCxn id="17" idx="1"/>
              <a:endCxn id="11" idx="3"/>
            </p:cNvCxnSpPr>
            <p:nvPr/>
          </p:nvCxnSpPr>
          <p:spPr>
            <a:xfrm flipH="1" flipV="1">
              <a:off x="6810375" y="995025"/>
              <a:ext cx="95250" cy="14287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14779CF5-FD2B-7D42-A316-E5B71B6B2EEA}"/>
                </a:ext>
              </a:extLst>
            </p:cNvPr>
            <p:cNvCxnSpPr>
              <a:cxnSpLocks/>
              <a:stCxn id="10" idx="3"/>
              <a:endCxn id="16" idx="1"/>
            </p:cNvCxnSpPr>
            <p:nvPr/>
          </p:nvCxnSpPr>
          <p:spPr>
            <a:xfrm flipV="1">
              <a:off x="6810375" y="1334750"/>
              <a:ext cx="76200" cy="1309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EDB5D2E5-EA0B-4C43-B5E3-93ACCC9091A7}"/>
                </a:ext>
              </a:extLst>
            </p:cNvPr>
            <p:cNvCxnSpPr>
              <a:cxnSpLocks/>
              <a:stCxn id="10" idx="3"/>
              <a:endCxn id="15" idx="1"/>
            </p:cNvCxnSpPr>
            <p:nvPr/>
          </p:nvCxnSpPr>
          <p:spPr>
            <a:xfrm>
              <a:off x="6810375" y="1465719"/>
              <a:ext cx="95250" cy="5873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A86686F0-62AA-8744-B38E-5FE1D7AF3DA0}"/>
                </a:ext>
              </a:extLst>
            </p:cNvPr>
            <p:cNvCxnSpPr>
              <a:cxnSpLocks/>
              <a:stCxn id="9" idx="3"/>
              <a:endCxn id="14" idx="1"/>
            </p:cNvCxnSpPr>
            <p:nvPr/>
          </p:nvCxnSpPr>
          <p:spPr>
            <a:xfrm flipV="1">
              <a:off x="6810375" y="1717338"/>
              <a:ext cx="76200" cy="3968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8767B335-110C-B143-B3AA-9DBC2CFA3A82}"/>
                </a:ext>
              </a:extLst>
            </p:cNvPr>
            <p:cNvCxnSpPr>
              <a:cxnSpLocks/>
              <a:stCxn id="9" idx="3"/>
              <a:endCxn id="13" idx="1"/>
            </p:cNvCxnSpPr>
            <p:nvPr/>
          </p:nvCxnSpPr>
          <p:spPr>
            <a:xfrm>
              <a:off x="6810375" y="1757025"/>
              <a:ext cx="76200" cy="1127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ZoneTexte 94">
            <a:extLst>
              <a:ext uri="{FF2B5EF4-FFF2-40B4-BE49-F238E27FC236}">
                <a16:creationId xmlns:a16="http://schemas.microsoft.com/office/drawing/2014/main" id="{76464181-EE3D-E449-A6B8-9295EBDB3FC8}"/>
              </a:ext>
            </a:extLst>
          </p:cNvPr>
          <p:cNvSpPr txBox="1"/>
          <p:nvPr/>
        </p:nvSpPr>
        <p:spPr>
          <a:xfrm>
            <a:off x="1800222" y="5332598"/>
            <a:ext cx="6029325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 flow distribution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minimizes</a:t>
            </a:r>
            <a:r>
              <a:rPr lang="fr-FR" dirty="0"/>
              <a:t> </a:t>
            </a:r>
            <a:r>
              <a:rPr lang="fr-FR" dirty="0" err="1"/>
              <a:t>viscous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</a:t>
            </a:r>
            <a:r>
              <a:rPr lang="fr-FR" dirty="0" err="1"/>
              <a:t>checks</a:t>
            </a:r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36A364DC-F0E9-1A46-BD11-D508764A9528}"/>
                  </a:ext>
                </a:extLst>
              </p:cNvPr>
              <p:cNvSpPr txBox="1"/>
              <p:nvPr/>
            </p:nvSpPr>
            <p:spPr>
              <a:xfrm>
                <a:off x="3476622" y="5875869"/>
                <a:ext cx="3606566" cy="5245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fr-F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2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fr-F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num>
                      <m:den>
                        <m:r>
                          <a:rPr lang="fr-FR" sz="2000" b="1" i="1" baseline="300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fr-F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sSup>
                          <m:sSupPr>
                            <m:ctrlPr>
                              <a:rPr lang="fr-FR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fr-FR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fr-F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den>
                    </m:f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fr-FR" sz="2000" b="1" dirty="0">
                    <a:solidFill>
                      <a:srgbClr val="C00000"/>
                    </a:solidFill>
                  </a:rPr>
                  <a:t>   </a:t>
                </a:r>
                <a:r>
                  <a:rPr lang="fr-FR" sz="2000" b="1" dirty="0" err="1">
                    <a:solidFill>
                      <a:srgbClr val="C00000"/>
                    </a:solidFill>
                  </a:rPr>
                  <a:t>with</a:t>
                </a:r>
                <a:r>
                  <a:rPr lang="fr-FR" sz="2000" b="1" dirty="0">
                    <a:solidFill>
                      <a:srgbClr val="C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fr-FR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1" i="1" baseline="30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fr-FR" sz="2000" b="1" dirty="0">
                    <a:solidFill>
                      <a:srgbClr val="C00000"/>
                    </a:solidFill>
                  </a:rPr>
                  <a:t>(1,…,1)</a:t>
                </a:r>
              </a:p>
            </p:txBody>
          </p:sp>
        </mc:Choice>
        <mc:Fallback xmlns="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36A364DC-F0E9-1A46-BD11-D508764A9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2" y="5875869"/>
                <a:ext cx="3606566" cy="524503"/>
              </a:xfrm>
              <a:prstGeom prst="rect">
                <a:avLst/>
              </a:prstGeom>
              <a:blipFill>
                <a:blip r:embed="rId4"/>
                <a:stretch>
                  <a:fillRect l="-2456"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1025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018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080852"/>
              </p:ext>
            </p:extLst>
          </p:nvPr>
        </p:nvGraphicFramePr>
        <p:xfrm>
          <a:off x="4780169" y="378801"/>
          <a:ext cx="3895519" cy="166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19" name="Equation" r:id="rId4" imgW="2133600" imgH="914400" progId="Equation.3">
                  <p:embed/>
                </p:oleObj>
              </mc:Choice>
              <mc:Fallback>
                <p:oleObj name="Equation" r:id="rId4" imgW="2133600" imgH="914400" progId="Equation.3">
                  <p:embed/>
                  <p:pic>
                    <p:nvPicPr>
                      <p:cNvPr id="220184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0169" y="378801"/>
                        <a:ext cx="3895519" cy="1669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018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957640"/>
              </p:ext>
            </p:extLst>
          </p:nvPr>
        </p:nvGraphicFramePr>
        <p:xfrm>
          <a:off x="4743450" y="2184399"/>
          <a:ext cx="403225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20" name="Equation" r:id="rId6" imgW="2082800" imgH="508000" progId="Equation.3">
                  <p:embed/>
                </p:oleObj>
              </mc:Choice>
              <mc:Fallback>
                <p:oleObj name="Equation" r:id="rId6" imgW="2082800" imgH="508000" progId="Equation.3">
                  <p:embed/>
                  <p:pic>
                    <p:nvPicPr>
                      <p:cNvPr id="220185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2184399"/>
                        <a:ext cx="4032250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6346C9C0-5490-A947-82F1-0AA387520EB5}"/>
              </a:ext>
            </a:extLst>
          </p:cNvPr>
          <p:cNvGrpSpPr/>
          <p:nvPr/>
        </p:nvGrpSpPr>
        <p:grpSpPr>
          <a:xfrm>
            <a:off x="395288" y="692150"/>
            <a:ext cx="3976688" cy="2314575"/>
            <a:chOff x="395288" y="692150"/>
            <a:chExt cx="3976688" cy="2314575"/>
          </a:xfrm>
        </p:grpSpPr>
        <p:grpSp>
          <p:nvGrpSpPr>
            <p:cNvPr id="98305" name="Group 27"/>
            <p:cNvGrpSpPr>
              <a:grpSpLocks/>
            </p:cNvGrpSpPr>
            <p:nvPr/>
          </p:nvGrpSpPr>
          <p:grpSpPr bwMode="auto">
            <a:xfrm>
              <a:off x="395288" y="692150"/>
              <a:ext cx="3976688" cy="2314575"/>
              <a:chOff x="975" y="437"/>
              <a:chExt cx="2505" cy="1458"/>
            </a:xfrm>
          </p:grpSpPr>
          <p:grpSp>
            <p:nvGrpSpPr>
              <p:cNvPr id="98312" name="Group 18"/>
              <p:cNvGrpSpPr>
                <a:grpSpLocks/>
              </p:cNvGrpSpPr>
              <p:nvPr/>
            </p:nvGrpSpPr>
            <p:grpSpPr bwMode="auto">
              <a:xfrm rot="-5400000">
                <a:off x="1473" y="211"/>
                <a:ext cx="863" cy="1860"/>
                <a:chOff x="2694" y="1434"/>
                <a:chExt cx="409" cy="919"/>
              </a:xfrm>
            </p:grpSpPr>
            <p:sp>
              <p:nvSpPr>
                <p:cNvPr id="220168" name="Rectangle 8"/>
                <p:cNvSpPr>
                  <a:spLocks noChangeArrowheads="1"/>
                </p:cNvSpPr>
                <p:nvPr/>
              </p:nvSpPr>
              <p:spPr bwMode="auto">
                <a:xfrm>
                  <a:off x="2789" y="1434"/>
                  <a:ext cx="226" cy="545"/>
                </a:xfrm>
                <a:prstGeom prst="rect">
                  <a:avLst/>
                </a:pr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0169" name="Rectangle 9"/>
                <p:cNvSpPr>
                  <a:spLocks noChangeArrowheads="1"/>
                </p:cNvSpPr>
                <p:nvPr/>
              </p:nvSpPr>
              <p:spPr bwMode="auto">
                <a:xfrm rot="2046090">
                  <a:off x="2694" y="1900"/>
                  <a:ext cx="90" cy="453"/>
                </a:xfrm>
                <a:prstGeom prst="rect">
                  <a:avLst/>
                </a:pr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0170" name="Rectangle 10"/>
                <p:cNvSpPr>
                  <a:spLocks noChangeArrowheads="1"/>
                </p:cNvSpPr>
                <p:nvPr/>
              </p:nvSpPr>
              <p:spPr bwMode="auto">
                <a:xfrm rot="-1757376">
                  <a:off x="2922" y="1876"/>
                  <a:ext cx="181" cy="453"/>
                </a:xfrm>
                <a:prstGeom prst="rect">
                  <a:avLst/>
                </a:pr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20179" name="Text Box 19"/>
              <p:cNvSpPr txBox="1">
                <a:spLocks noChangeArrowheads="1"/>
              </p:cNvSpPr>
              <p:nvPr/>
            </p:nvSpPr>
            <p:spPr bwMode="auto">
              <a:xfrm>
                <a:off x="2835" y="437"/>
                <a:ext cx="31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fr-FR" dirty="0">
                    <a:cs typeface="+mn-cs"/>
                  </a:rPr>
                  <a:t>h</a:t>
                </a:r>
                <a:r>
                  <a:rPr lang="fr-FR" baseline="-25000" dirty="0">
                    <a:cs typeface="+mn-cs"/>
                  </a:rPr>
                  <a:t>1,i</a:t>
                </a:r>
                <a:endParaRPr lang="fr-FR" dirty="0">
                  <a:cs typeface="+mn-cs"/>
                </a:endParaRPr>
              </a:p>
            </p:txBody>
          </p:sp>
          <p:sp>
            <p:nvSpPr>
              <p:cNvPr id="220180" name="Text Box 20"/>
              <p:cNvSpPr txBox="1">
                <a:spLocks noChangeArrowheads="1"/>
              </p:cNvSpPr>
              <p:nvPr/>
            </p:nvSpPr>
            <p:spPr bwMode="auto">
              <a:xfrm>
                <a:off x="2789" y="1662"/>
                <a:ext cx="6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fr-FR" dirty="0">
                    <a:cs typeface="+mn-cs"/>
                  </a:rPr>
                  <a:t>h</a:t>
                </a:r>
                <a:r>
                  <a:rPr lang="fr-FR" baseline="-25000" dirty="0">
                    <a:cs typeface="+mn-cs"/>
                  </a:rPr>
                  <a:t>2,i </a:t>
                </a:r>
                <a:r>
                  <a:rPr lang="fr-FR" dirty="0"/>
                  <a:t>= a h</a:t>
                </a:r>
                <a:r>
                  <a:rPr lang="fr-FR" baseline="-25000" dirty="0"/>
                  <a:t>1,i</a:t>
                </a:r>
                <a:endParaRPr lang="fr-FR" dirty="0"/>
              </a:p>
            </p:txBody>
          </p:sp>
          <p:sp>
            <p:nvSpPr>
              <p:cNvPr id="220181" name="Text Box 21"/>
              <p:cNvSpPr txBox="1">
                <a:spLocks noChangeArrowheads="1"/>
              </p:cNvSpPr>
              <p:nvPr/>
            </p:nvSpPr>
            <p:spPr bwMode="auto">
              <a:xfrm>
                <a:off x="2064" y="437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fr-FR" dirty="0">
                    <a:cs typeface="+mn-cs"/>
                  </a:rPr>
                  <a:t>k</a:t>
                </a:r>
                <a:r>
                  <a:rPr lang="fr-FR" baseline="-25000" dirty="0">
                    <a:cs typeface="+mn-cs"/>
                  </a:rPr>
                  <a:t>1,j</a:t>
                </a:r>
                <a:endParaRPr lang="fr-FR" dirty="0">
                  <a:cs typeface="+mn-cs"/>
                </a:endParaRPr>
              </a:p>
            </p:txBody>
          </p:sp>
          <p:sp>
            <p:nvSpPr>
              <p:cNvPr id="220182" name="Text Box 22"/>
              <p:cNvSpPr txBox="1">
                <a:spLocks noChangeArrowheads="1"/>
              </p:cNvSpPr>
              <p:nvPr/>
            </p:nvSpPr>
            <p:spPr bwMode="auto">
              <a:xfrm>
                <a:off x="2154" y="1571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fr-FR" dirty="0">
                    <a:cs typeface="+mn-cs"/>
                  </a:rPr>
                  <a:t>k</a:t>
                </a:r>
                <a:r>
                  <a:rPr lang="fr-FR" baseline="-25000" dirty="0">
                    <a:cs typeface="+mn-cs"/>
                  </a:rPr>
                  <a:t>2,j</a:t>
                </a:r>
                <a:endParaRPr lang="fr-FR" dirty="0">
                  <a:cs typeface="+mn-cs"/>
                </a:endParaRPr>
              </a:p>
            </p:txBody>
          </p:sp>
        </p:grpSp>
        <p:sp>
          <p:nvSpPr>
            <p:cNvPr id="220189" name="Text Box 29"/>
            <p:cNvSpPr txBox="1">
              <a:spLocks noChangeArrowheads="1"/>
            </p:cNvSpPr>
            <p:nvPr/>
          </p:nvSpPr>
          <p:spPr bwMode="auto">
            <a:xfrm rot="19812133">
              <a:off x="1979613" y="1195388"/>
              <a:ext cx="1223962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cs typeface="+mn-cs"/>
                </a:rPr>
                <a:t>major</a:t>
              </a:r>
            </a:p>
          </p:txBody>
        </p:sp>
        <p:sp>
          <p:nvSpPr>
            <p:cNvPr id="220190" name="Text Box 30"/>
            <p:cNvSpPr txBox="1">
              <a:spLocks noChangeArrowheads="1"/>
            </p:cNvSpPr>
            <p:nvPr/>
          </p:nvSpPr>
          <p:spPr bwMode="auto">
            <a:xfrm rot="2137778">
              <a:off x="2124075" y="2205038"/>
              <a:ext cx="12239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cs typeface="+mn-cs"/>
                </a:rPr>
                <a:t>minor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3958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0184" name="Object 24"/>
          <p:cNvGraphicFramePr>
            <a:graphicFrameLocks noChangeAspect="1"/>
          </p:cNvGraphicFramePr>
          <p:nvPr>
            <p:extLst/>
          </p:nvPr>
        </p:nvGraphicFramePr>
        <p:xfrm>
          <a:off x="4780169" y="378801"/>
          <a:ext cx="3895519" cy="166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99" name="Equation" r:id="rId4" imgW="2133600" imgH="914400" progId="Equation.3">
                  <p:embed/>
                </p:oleObj>
              </mc:Choice>
              <mc:Fallback>
                <p:oleObj name="Equation" r:id="rId4" imgW="2133600" imgH="914400" progId="Equation.3">
                  <p:embed/>
                  <p:pic>
                    <p:nvPicPr>
                      <p:cNvPr id="220184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0169" y="378801"/>
                        <a:ext cx="3895519" cy="1669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0185" name="Object 25"/>
          <p:cNvGraphicFramePr>
            <a:graphicFrameLocks noChangeAspect="1"/>
          </p:cNvGraphicFramePr>
          <p:nvPr>
            <p:extLst/>
          </p:nvPr>
        </p:nvGraphicFramePr>
        <p:xfrm>
          <a:off x="4743450" y="2184399"/>
          <a:ext cx="403225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0" name="Equation" r:id="rId6" imgW="2082800" imgH="508000" progId="Equation.3">
                  <p:embed/>
                </p:oleObj>
              </mc:Choice>
              <mc:Fallback>
                <p:oleObj name="Equation" r:id="rId6" imgW="2082800" imgH="508000" progId="Equation.3">
                  <p:embed/>
                  <p:pic>
                    <p:nvPicPr>
                      <p:cNvPr id="220185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2184399"/>
                        <a:ext cx="4032250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6346C9C0-5490-A947-82F1-0AA387520EB5}"/>
              </a:ext>
            </a:extLst>
          </p:cNvPr>
          <p:cNvGrpSpPr/>
          <p:nvPr/>
        </p:nvGrpSpPr>
        <p:grpSpPr>
          <a:xfrm>
            <a:off x="395288" y="692150"/>
            <a:ext cx="3976688" cy="2314575"/>
            <a:chOff x="395288" y="692150"/>
            <a:chExt cx="3976688" cy="2314575"/>
          </a:xfrm>
        </p:grpSpPr>
        <p:grpSp>
          <p:nvGrpSpPr>
            <p:cNvPr id="98305" name="Group 27"/>
            <p:cNvGrpSpPr>
              <a:grpSpLocks/>
            </p:cNvGrpSpPr>
            <p:nvPr/>
          </p:nvGrpSpPr>
          <p:grpSpPr bwMode="auto">
            <a:xfrm>
              <a:off x="395288" y="692150"/>
              <a:ext cx="3976688" cy="2314575"/>
              <a:chOff x="975" y="437"/>
              <a:chExt cx="2505" cy="1458"/>
            </a:xfrm>
          </p:grpSpPr>
          <p:grpSp>
            <p:nvGrpSpPr>
              <p:cNvPr id="98312" name="Group 18"/>
              <p:cNvGrpSpPr>
                <a:grpSpLocks/>
              </p:cNvGrpSpPr>
              <p:nvPr/>
            </p:nvGrpSpPr>
            <p:grpSpPr bwMode="auto">
              <a:xfrm rot="-5400000">
                <a:off x="1473" y="211"/>
                <a:ext cx="863" cy="1860"/>
                <a:chOff x="2694" y="1434"/>
                <a:chExt cx="409" cy="919"/>
              </a:xfrm>
            </p:grpSpPr>
            <p:sp>
              <p:nvSpPr>
                <p:cNvPr id="220168" name="Rectangle 8"/>
                <p:cNvSpPr>
                  <a:spLocks noChangeArrowheads="1"/>
                </p:cNvSpPr>
                <p:nvPr/>
              </p:nvSpPr>
              <p:spPr bwMode="auto">
                <a:xfrm>
                  <a:off x="2789" y="1434"/>
                  <a:ext cx="226" cy="545"/>
                </a:xfrm>
                <a:prstGeom prst="rect">
                  <a:avLst/>
                </a:pr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0169" name="Rectangle 9"/>
                <p:cNvSpPr>
                  <a:spLocks noChangeArrowheads="1"/>
                </p:cNvSpPr>
                <p:nvPr/>
              </p:nvSpPr>
              <p:spPr bwMode="auto">
                <a:xfrm rot="2046090">
                  <a:off x="2694" y="1900"/>
                  <a:ext cx="90" cy="453"/>
                </a:xfrm>
                <a:prstGeom prst="rect">
                  <a:avLst/>
                </a:pr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0170" name="Rectangle 10"/>
                <p:cNvSpPr>
                  <a:spLocks noChangeArrowheads="1"/>
                </p:cNvSpPr>
                <p:nvPr/>
              </p:nvSpPr>
              <p:spPr bwMode="auto">
                <a:xfrm rot="-1757376">
                  <a:off x="2922" y="1876"/>
                  <a:ext cx="181" cy="453"/>
                </a:xfrm>
                <a:prstGeom prst="rect">
                  <a:avLst/>
                </a:prstGeom>
                <a:solidFill>
                  <a:srgbClr val="0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20179" name="Text Box 19"/>
              <p:cNvSpPr txBox="1">
                <a:spLocks noChangeArrowheads="1"/>
              </p:cNvSpPr>
              <p:nvPr/>
            </p:nvSpPr>
            <p:spPr bwMode="auto">
              <a:xfrm>
                <a:off x="2835" y="437"/>
                <a:ext cx="31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fr-FR" dirty="0">
                    <a:cs typeface="+mn-cs"/>
                  </a:rPr>
                  <a:t>h</a:t>
                </a:r>
                <a:r>
                  <a:rPr lang="fr-FR" baseline="-25000" dirty="0">
                    <a:cs typeface="+mn-cs"/>
                  </a:rPr>
                  <a:t>1,i</a:t>
                </a:r>
                <a:endParaRPr lang="fr-FR" dirty="0">
                  <a:cs typeface="+mn-cs"/>
                </a:endParaRPr>
              </a:p>
            </p:txBody>
          </p:sp>
          <p:sp>
            <p:nvSpPr>
              <p:cNvPr id="220180" name="Text Box 20"/>
              <p:cNvSpPr txBox="1">
                <a:spLocks noChangeArrowheads="1"/>
              </p:cNvSpPr>
              <p:nvPr/>
            </p:nvSpPr>
            <p:spPr bwMode="auto">
              <a:xfrm>
                <a:off x="2789" y="1662"/>
                <a:ext cx="69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fr-FR" dirty="0">
                    <a:cs typeface="+mn-cs"/>
                  </a:rPr>
                  <a:t>h</a:t>
                </a:r>
                <a:r>
                  <a:rPr lang="fr-FR" baseline="-25000" dirty="0">
                    <a:cs typeface="+mn-cs"/>
                  </a:rPr>
                  <a:t>2,i </a:t>
                </a:r>
                <a:r>
                  <a:rPr lang="fr-FR" dirty="0"/>
                  <a:t>= a h</a:t>
                </a:r>
                <a:r>
                  <a:rPr lang="fr-FR" baseline="-25000" dirty="0"/>
                  <a:t>1,i</a:t>
                </a:r>
                <a:endParaRPr lang="fr-FR" dirty="0"/>
              </a:p>
            </p:txBody>
          </p:sp>
          <p:sp>
            <p:nvSpPr>
              <p:cNvPr id="220181" name="Text Box 21"/>
              <p:cNvSpPr txBox="1">
                <a:spLocks noChangeArrowheads="1"/>
              </p:cNvSpPr>
              <p:nvPr/>
            </p:nvSpPr>
            <p:spPr bwMode="auto">
              <a:xfrm>
                <a:off x="2064" y="437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fr-FR" dirty="0">
                    <a:cs typeface="+mn-cs"/>
                  </a:rPr>
                  <a:t>k</a:t>
                </a:r>
                <a:r>
                  <a:rPr lang="fr-FR" baseline="-25000" dirty="0">
                    <a:cs typeface="+mn-cs"/>
                  </a:rPr>
                  <a:t>1,j</a:t>
                </a:r>
                <a:endParaRPr lang="fr-FR" dirty="0">
                  <a:cs typeface="+mn-cs"/>
                </a:endParaRPr>
              </a:p>
            </p:txBody>
          </p:sp>
          <p:sp>
            <p:nvSpPr>
              <p:cNvPr id="220182" name="Text Box 22"/>
              <p:cNvSpPr txBox="1">
                <a:spLocks noChangeArrowheads="1"/>
              </p:cNvSpPr>
              <p:nvPr/>
            </p:nvSpPr>
            <p:spPr bwMode="auto">
              <a:xfrm>
                <a:off x="2154" y="1571"/>
                <a:ext cx="36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  <a:defRPr/>
                </a:pPr>
                <a:r>
                  <a:rPr lang="fr-FR" dirty="0">
                    <a:cs typeface="+mn-cs"/>
                  </a:rPr>
                  <a:t>k</a:t>
                </a:r>
                <a:r>
                  <a:rPr lang="fr-FR" baseline="-25000" dirty="0">
                    <a:cs typeface="+mn-cs"/>
                  </a:rPr>
                  <a:t>2,j</a:t>
                </a:r>
                <a:endParaRPr lang="fr-FR" dirty="0">
                  <a:cs typeface="+mn-cs"/>
                </a:endParaRPr>
              </a:p>
            </p:txBody>
          </p:sp>
        </p:grpSp>
        <p:sp>
          <p:nvSpPr>
            <p:cNvPr id="220189" name="Text Box 29"/>
            <p:cNvSpPr txBox="1">
              <a:spLocks noChangeArrowheads="1"/>
            </p:cNvSpPr>
            <p:nvPr/>
          </p:nvSpPr>
          <p:spPr bwMode="auto">
            <a:xfrm rot="19812133">
              <a:off x="1979613" y="1195388"/>
              <a:ext cx="1223962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cs typeface="+mn-cs"/>
                </a:rPr>
                <a:t>major</a:t>
              </a:r>
            </a:p>
          </p:txBody>
        </p:sp>
        <p:sp>
          <p:nvSpPr>
            <p:cNvPr id="220190" name="Text Box 30"/>
            <p:cNvSpPr txBox="1">
              <a:spLocks noChangeArrowheads="1"/>
            </p:cNvSpPr>
            <p:nvPr/>
          </p:nvSpPr>
          <p:spPr bwMode="auto">
            <a:xfrm rot="2137778">
              <a:off x="2124075" y="2205038"/>
              <a:ext cx="12239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>
                  <a:cs typeface="+mn-cs"/>
                </a:rPr>
                <a:t>minor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7">
                <a:extLst>
                  <a:ext uri="{FF2B5EF4-FFF2-40B4-BE49-F238E27FC236}">
                    <a16:creationId xmlns:a16="http://schemas.microsoft.com/office/drawing/2014/main" id="{1375200F-E9E5-B849-8D68-96909BC5FF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566302"/>
                <a:ext cx="91440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fr-FR" sz="2000" dirty="0"/>
                  <a:t>Data : a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2000" dirty="0"/>
                  <a:t> 0.79 d</a:t>
                </a:r>
                <a:r>
                  <a:rPr lang="ja-JP" altLang="fr-FR" sz="2000" dirty="0">
                    <a:latin typeface="Arial"/>
                  </a:rPr>
                  <a:t>’</a:t>
                </a:r>
                <a:r>
                  <a:rPr lang="fr-FR" sz="2000" dirty="0"/>
                  <a:t>où </a:t>
                </a:r>
                <a:r>
                  <a:rPr lang="fr-FR" sz="2000" i="1" dirty="0"/>
                  <a:t>h</a:t>
                </a:r>
                <a:r>
                  <a:rPr lang="fr-FR" sz="2000" i="1" baseline="-25000" dirty="0"/>
                  <a:t>1,j</a:t>
                </a:r>
                <a:r>
                  <a:rPr lang="fr-FR" sz="2000" i="1" dirty="0"/>
                  <a:t>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2000" i="1" dirty="0"/>
                  <a:t> 0.88</a:t>
                </a:r>
                <a:r>
                  <a:rPr lang="fr-FR" sz="2000" dirty="0"/>
                  <a:t> (</a:t>
                </a:r>
                <a:r>
                  <a:rPr lang="fr-FR" sz="2000" i="1" dirty="0"/>
                  <a:t>j &gt; 1)</a:t>
                </a:r>
                <a:r>
                  <a:rPr lang="fr-FR" sz="2000" dirty="0"/>
                  <a:t> et </a:t>
                </a:r>
                <a:r>
                  <a:rPr lang="fr-FR" sz="2000" i="1" dirty="0"/>
                  <a:t>h</a:t>
                </a:r>
                <a:r>
                  <a:rPr lang="fr-FR" sz="2000" i="1" baseline="-25000" dirty="0"/>
                  <a:t>2j </a:t>
                </a:r>
                <a:r>
                  <a:rPr lang="fr-FR" sz="2000" i="1" dirty="0"/>
                  <a:t>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i="1" dirty="0"/>
                  <a:t>0.69 (j &gt; 1)</a:t>
                </a:r>
                <a:endParaRPr lang="fr-FR" sz="2000" dirty="0"/>
              </a:p>
            </p:txBody>
          </p:sp>
        </mc:Choice>
        <mc:Fallback xmlns="">
          <p:sp>
            <p:nvSpPr>
              <p:cNvPr id="23" name="Text Box 7">
                <a:extLst>
                  <a:ext uri="{FF2B5EF4-FFF2-40B4-BE49-F238E27FC236}">
                    <a16:creationId xmlns:a16="http://schemas.microsoft.com/office/drawing/2014/main" id="{1375200F-E9E5-B849-8D68-96909BC5F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566302"/>
                <a:ext cx="9144000" cy="400110"/>
              </a:xfrm>
              <a:prstGeom prst="rect">
                <a:avLst/>
              </a:prstGeom>
              <a:blipFill>
                <a:blip r:embed="rId8"/>
                <a:stretch>
                  <a:fillRect t="-12121" b="-242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8">
            <a:extLst>
              <a:ext uri="{FF2B5EF4-FFF2-40B4-BE49-F238E27FC236}">
                <a16:creationId xmlns:a16="http://schemas.microsoft.com/office/drawing/2014/main" id="{9AF84656-8E27-704A-9B4D-1F6CCFB6F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3885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000" dirty="0">
                <a:cs typeface="+mn-cs"/>
              </a:rPr>
              <a:t>M</a:t>
            </a:r>
            <a:r>
              <a:rPr lang="en-US" sz="2000" dirty="0">
                <a:cs typeface="+mn-cs"/>
              </a:rPr>
              <a:t>e</a:t>
            </a:r>
            <a:r>
              <a:rPr lang="fr-FR" sz="2000" dirty="0" err="1">
                <a:cs typeface="+mn-cs"/>
              </a:rPr>
              <a:t>asurements</a:t>
            </a:r>
            <a:r>
              <a:rPr lang="fr-FR" sz="2000" dirty="0">
                <a:cs typeface="+mn-cs"/>
              </a:rPr>
              <a:t> gave </a:t>
            </a:r>
            <a:r>
              <a:rPr lang="fr-FR" sz="2000" i="1" dirty="0">
                <a:cs typeface="+mn-cs"/>
              </a:rPr>
              <a:t>h</a:t>
            </a:r>
            <a:r>
              <a:rPr lang="fr-FR" sz="2000" i="1" baseline="-25000" dirty="0">
                <a:cs typeface="+mn-cs"/>
              </a:rPr>
              <a:t>1</a:t>
            </a:r>
            <a:r>
              <a:rPr lang="fr-FR" sz="2000" i="1" dirty="0">
                <a:cs typeface="+mn-cs"/>
              </a:rPr>
              <a:t> </a:t>
            </a:r>
            <a:r>
              <a:rPr lang="fr-FR" sz="2000" dirty="0" err="1">
                <a:cs typeface="+mn-cs"/>
              </a:rPr>
              <a:t>between</a:t>
            </a:r>
            <a:r>
              <a:rPr lang="fr-FR" sz="2000" dirty="0">
                <a:cs typeface="+mn-cs"/>
              </a:rPr>
              <a:t> </a:t>
            </a:r>
            <a:r>
              <a:rPr lang="fr-FR" sz="2000" i="1" dirty="0">
                <a:cs typeface="+mn-cs"/>
              </a:rPr>
              <a:t>0.84</a:t>
            </a:r>
            <a:r>
              <a:rPr lang="fr-FR" sz="2000" dirty="0">
                <a:cs typeface="+mn-cs"/>
              </a:rPr>
              <a:t> and </a:t>
            </a:r>
            <a:r>
              <a:rPr lang="fr-FR" sz="2000" i="1" dirty="0">
                <a:cs typeface="+mn-cs"/>
              </a:rPr>
              <a:t>0.94</a:t>
            </a:r>
            <a:r>
              <a:rPr lang="fr-FR" sz="2000" dirty="0">
                <a:cs typeface="+mn-cs"/>
              </a:rPr>
              <a:t>; and </a:t>
            </a:r>
            <a:r>
              <a:rPr lang="fr-FR" sz="2000" i="1" dirty="0">
                <a:cs typeface="+mn-cs"/>
              </a:rPr>
              <a:t>h</a:t>
            </a:r>
            <a:r>
              <a:rPr lang="fr-FR" sz="2000" i="1" baseline="-25000" dirty="0">
                <a:cs typeface="+mn-cs"/>
              </a:rPr>
              <a:t>2</a:t>
            </a:r>
            <a:r>
              <a:rPr lang="fr-FR" sz="2000" dirty="0">
                <a:cs typeface="+mn-cs"/>
              </a:rPr>
              <a:t> </a:t>
            </a:r>
            <a:r>
              <a:rPr lang="fr-FR" sz="2000" dirty="0" err="1">
                <a:cs typeface="+mn-cs"/>
              </a:rPr>
              <a:t>between</a:t>
            </a:r>
            <a:r>
              <a:rPr lang="fr-FR" sz="2000" dirty="0">
                <a:cs typeface="+mn-cs"/>
              </a:rPr>
              <a:t> </a:t>
            </a:r>
            <a:r>
              <a:rPr lang="fr-FR" sz="2000" i="1" dirty="0">
                <a:cs typeface="+mn-cs"/>
              </a:rPr>
              <a:t>0.67</a:t>
            </a:r>
            <a:r>
              <a:rPr lang="fr-FR" sz="2000" dirty="0">
                <a:cs typeface="+mn-cs"/>
              </a:rPr>
              <a:t> and </a:t>
            </a:r>
            <a:r>
              <a:rPr lang="fr-FR" sz="2000" i="1" dirty="0">
                <a:cs typeface="+mn-cs"/>
              </a:rPr>
              <a:t>0.76</a:t>
            </a:r>
            <a:r>
              <a:rPr lang="fr-FR" sz="2000" dirty="0">
                <a:cs typeface="+mn-cs"/>
              </a:rPr>
              <a:t>.</a:t>
            </a:r>
            <a:endParaRPr lang="fr-FR" sz="2000" i="1" dirty="0">
              <a:cs typeface="+mn-cs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7B6C8A0D-85BA-7848-B491-B9A0600D9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214" y="6357173"/>
            <a:ext cx="2311400" cy="3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fr-FR" sz="1400" dirty="0">
                <a:cs typeface="+mn-cs"/>
              </a:rPr>
              <a:t>(</a:t>
            </a:r>
            <a:r>
              <a:rPr lang="fr-FR" sz="1400" dirty="0" err="1">
                <a:cs typeface="+mn-cs"/>
              </a:rPr>
              <a:t>Tawhai</a:t>
            </a:r>
            <a:r>
              <a:rPr lang="fr-FR" sz="1400" dirty="0">
                <a:cs typeface="+mn-cs"/>
              </a:rPr>
              <a:t> 2004, </a:t>
            </a:r>
            <a:r>
              <a:rPr lang="fr-FR" sz="1400" dirty="0" err="1">
                <a:cs typeface="+mn-cs"/>
              </a:rPr>
              <a:t>Delclaux</a:t>
            </a:r>
            <a:r>
              <a:rPr lang="fr-FR" sz="1400" dirty="0">
                <a:cs typeface="+mn-cs"/>
              </a:rPr>
              <a:t> 2008)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9EB1D07-793B-6D48-A9C2-570F18CAD554}"/>
                  </a:ext>
                </a:extLst>
              </p:cNvPr>
              <p:cNvSpPr txBox="1"/>
              <p:nvPr/>
            </p:nvSpPr>
            <p:spPr>
              <a:xfrm>
                <a:off x="1" y="3755591"/>
                <a:ext cx="9143999" cy="1220655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fr-FR" sz="2000" dirty="0">
                    <a:latin typeface="Cambria Math" panose="02040503050406030204" pitchFamily="18" charset="0"/>
                  </a:rPr>
                  <a:t>If </a:t>
                </a:r>
                <a:r>
                  <a:rPr lang="fr-FR" sz="2000" dirty="0" err="1">
                    <a:latin typeface="Cambria Math" panose="02040503050406030204" pitchFamily="18" charset="0"/>
                  </a:rPr>
                  <a:t>we</a:t>
                </a:r>
                <a:r>
                  <a:rPr lang="fr-FR" sz="2000" dirty="0">
                    <a:latin typeface="Cambria Math" panose="02040503050406030204" pitchFamily="18" charset="0"/>
                  </a:rPr>
                  <a:t> assume </a:t>
                </a:r>
                <a:r>
                  <a:rPr lang="fr-FR" sz="2000" i="1" dirty="0">
                    <a:latin typeface="Cambria Math" panose="02040503050406030204" pitchFamily="18" charset="0"/>
                  </a:rPr>
                  <a:t>k</a:t>
                </a:r>
                <a:r>
                  <a:rPr lang="fr-FR" sz="2000" i="1" baseline="-25000" dirty="0">
                    <a:latin typeface="Cambria Math" panose="02040503050406030204" pitchFamily="18" charset="0"/>
                  </a:rPr>
                  <a:t>*,j</a:t>
                </a:r>
                <a:r>
                  <a:rPr lang="fr-FR" sz="2000" i="1" dirty="0">
                    <a:latin typeface="Cambria Math" panose="02040503050406030204" pitchFamily="18" charset="0"/>
                  </a:rPr>
                  <a:t> = h</a:t>
                </a:r>
                <a:r>
                  <a:rPr lang="fr-FR" sz="2000" i="1" baseline="-25000" dirty="0">
                    <a:latin typeface="Cambria Math" panose="02040503050406030204" pitchFamily="18" charset="0"/>
                  </a:rPr>
                  <a:t>*,j</a:t>
                </a:r>
                <a:r>
                  <a:rPr lang="fr-FR" sz="2000" dirty="0">
                    <a:latin typeface="Cambria Math" panose="02040503050406030204" pitchFamily="18" charset="0"/>
                  </a:rPr>
                  <a:t> ,</a:t>
                </a:r>
              </a:p>
              <a:p>
                <a:pPr algn="ctr"/>
                <a:r>
                  <a:rPr lang="fr-FR" sz="2000" dirty="0" err="1">
                    <a:latin typeface="Cambria Math" panose="02040503050406030204" pitchFamily="18" charset="0"/>
                  </a:rPr>
                  <a:t>minimizing</a:t>
                </a:r>
                <a:r>
                  <a:rPr lang="fr-FR" sz="2000" dirty="0">
                    <a:latin typeface="Cambria Math" panose="02040503050406030204" pitchFamily="18" charset="0"/>
                  </a:rPr>
                  <a:t> the </a:t>
                </a:r>
                <a:r>
                  <a:rPr lang="fr-FR" sz="2000" dirty="0" err="1">
                    <a:latin typeface="Cambria Math" panose="02040503050406030204" pitchFamily="18" charset="0"/>
                  </a:rPr>
                  <a:t>dissipated</a:t>
                </a:r>
                <a:r>
                  <a:rPr lang="fr-FR" sz="2000" dirty="0">
                    <a:latin typeface="Cambria Math" panose="02040503050406030204" pitchFamily="18" charset="0"/>
                  </a:rPr>
                  <a:t> </a:t>
                </a:r>
                <a:r>
                  <a:rPr lang="fr-FR" sz="2000" dirty="0" err="1">
                    <a:latin typeface="Cambria Math" panose="02040503050406030204" pitchFamily="18" charset="0"/>
                  </a:rPr>
                  <a:t>energy</a:t>
                </a:r>
                <a:r>
                  <a:rPr lang="fr-FR" sz="2000" dirty="0">
                    <a:latin typeface="Cambria Math" panose="02040503050406030204" pitchFamily="18" charset="0"/>
                  </a:rPr>
                  <a:t> by </a:t>
                </a:r>
                <a:r>
                  <a:rPr lang="fr-FR" sz="2000" dirty="0" err="1">
                    <a:latin typeface="Cambria Math" panose="02040503050406030204" pitchFamily="18" charset="0"/>
                  </a:rPr>
                  <a:t>viscosity</a:t>
                </a:r>
                <a:r>
                  <a:rPr lang="fr-FR" sz="2000" dirty="0">
                    <a:latin typeface="Cambria Math" panose="02040503050406030204" pitchFamily="18" charset="0"/>
                  </a:rPr>
                  <a:t> at </a:t>
                </a:r>
                <a:r>
                  <a:rPr lang="fr-FR" sz="2000" dirty="0" err="1">
                    <a:latin typeface="Cambria Math" panose="02040503050406030204" pitchFamily="18" charset="0"/>
                  </a:rPr>
                  <a:t>constrained</a:t>
                </a:r>
                <a:r>
                  <a:rPr lang="fr-FR" sz="2000" dirty="0">
                    <a:latin typeface="Cambria Math" panose="02040503050406030204" pitchFamily="18" charset="0"/>
                  </a:rPr>
                  <a:t> volume leads to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𝑑𝑎𝑡𝑎</m:t>
                        </m:r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fr-FR" sz="2000" dirty="0"/>
                  <a:t>  for </a:t>
                </a:r>
                <a:r>
                  <a:rPr lang="fr-FR" sz="2000" i="1" dirty="0"/>
                  <a:t>j=2..n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9EB1D07-793B-6D48-A9C2-570F18CAD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3755591"/>
                <a:ext cx="9143999" cy="1220655"/>
              </a:xfrm>
              <a:prstGeom prst="rect">
                <a:avLst/>
              </a:prstGeom>
              <a:blipFill>
                <a:blip r:embed="rId9"/>
                <a:stretch>
                  <a:fillRect t="-6122" b="-306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1298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F960680B-1049-074E-A98A-1456ABE17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8542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How </a:t>
            </a:r>
            <a:r>
              <a:rPr lang="fr-FR" sz="2800" b="1" dirty="0" err="1">
                <a:solidFill>
                  <a:srgbClr val="660066"/>
                </a:solidFill>
              </a:rPr>
              <a:t>is</a:t>
            </a:r>
            <a:r>
              <a:rPr lang="fr-FR" sz="2800" b="1" dirty="0">
                <a:solidFill>
                  <a:srgbClr val="660066"/>
                </a:solidFill>
              </a:rPr>
              <a:t> </a:t>
            </a:r>
            <a:r>
              <a:rPr lang="fr-FR" sz="2800" b="1" dirty="0" err="1">
                <a:solidFill>
                  <a:srgbClr val="660066"/>
                </a:solidFill>
              </a:rPr>
              <a:t>it</a:t>
            </a:r>
            <a:r>
              <a:rPr lang="fr-FR" sz="2800" b="1" dirty="0">
                <a:solidFill>
                  <a:srgbClr val="660066"/>
                </a:solidFill>
              </a:rPr>
              <a:t> </a:t>
            </a:r>
            <a:r>
              <a:rPr lang="fr-FR" sz="2800" b="1" dirty="0" err="1">
                <a:solidFill>
                  <a:srgbClr val="660066"/>
                </a:solidFill>
              </a:rPr>
              <a:t>built</a:t>
            </a:r>
            <a:r>
              <a:rPr lang="fr-FR" sz="2800" b="1" dirty="0">
                <a:solidFill>
                  <a:srgbClr val="660066"/>
                </a:solidFill>
              </a:rPr>
              <a:t>?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25822078-1C83-9A45-8C08-6D229CD4ED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2976" y="3123667"/>
            <a:ext cx="1258048" cy="18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31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6" b="53711"/>
          <a:stretch/>
        </p:blipFill>
        <p:spPr bwMode="auto">
          <a:xfrm>
            <a:off x="705806" y="1912949"/>
            <a:ext cx="7622954" cy="217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Lung </a:t>
            </a:r>
            <a:r>
              <a:rPr lang="fr-FR" sz="2000" b="1" dirty="0" err="1">
                <a:solidFill>
                  <a:srgbClr val="FF0000"/>
                </a:solidFill>
              </a:rPr>
              <a:t>development</a:t>
            </a:r>
            <a:r>
              <a:rPr lang="fr-FR" sz="2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87185" y="4089504"/>
            <a:ext cx="3405972" cy="36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fr-FR" sz="1800" dirty="0">
                <a:solidFill>
                  <a:srgbClr val="000000"/>
                </a:solidFill>
                <a:cs typeface="DejaVu Sans" charset="0"/>
              </a:rPr>
              <a:t>P. Blanc et al, </a:t>
            </a:r>
            <a:r>
              <a:rPr lang="fr-FR" sz="1800" dirty="0" err="1">
                <a:solidFill>
                  <a:srgbClr val="000000"/>
                </a:solidFill>
                <a:cs typeface="DejaVu Sans" charset="0"/>
              </a:rPr>
              <a:t>Plos</a:t>
            </a:r>
            <a:r>
              <a:rPr lang="fr-FR" sz="1800" dirty="0">
                <a:solidFill>
                  <a:srgbClr val="000000"/>
                </a:solidFill>
                <a:cs typeface="DejaVu Sans" charset="0"/>
              </a:rPr>
              <a:t> One, 2012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" y="5152783"/>
            <a:ext cx="9143999" cy="120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fr-FR" sz="2000" dirty="0" err="1">
                <a:solidFill>
                  <a:srgbClr val="000000"/>
                </a:solidFill>
                <a:latin typeface="+mj-lt"/>
              </a:rPr>
              <a:t>Growth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+mj-lt"/>
              </a:rPr>
              <a:t>occurs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+mj-lt"/>
              </a:rPr>
              <a:t>at</a:t>
            </a:r>
            <a:r>
              <a:rPr lang="fr-FR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+mj-lt"/>
              </a:rPr>
              <a:t>bronchi</a:t>
            </a:r>
            <a:r>
              <a:rPr lang="fr-FR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+mj-lt"/>
              </a:rPr>
              <a:t>tips</a:t>
            </a:r>
            <a:endParaRPr lang="fr-FR" sz="2000" b="1" dirty="0">
              <a:solidFill>
                <a:srgbClr val="FF0000"/>
              </a:solidFill>
              <a:latin typeface="+mj-lt"/>
            </a:endParaRP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endParaRPr lang="fr-FR" sz="2000" dirty="0">
              <a:solidFill>
                <a:srgbClr val="000000"/>
              </a:solidFill>
              <a:latin typeface="+mj-lt"/>
            </a:endParaRP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fr-FR" sz="2000" b="1" dirty="0">
                <a:solidFill>
                  <a:srgbClr val="FF0000"/>
                </a:solidFill>
                <a:latin typeface="+mj-lt"/>
              </a:rPr>
              <a:t>Real time adaptation</a:t>
            </a:r>
            <a:r>
              <a:rPr lang="fr-FR" sz="2000" dirty="0">
                <a:latin typeface="+mj-lt"/>
              </a:rPr>
              <a:t> of the </a:t>
            </a:r>
            <a:r>
              <a:rPr lang="fr-FR" sz="2000" dirty="0" err="1">
                <a:latin typeface="+mj-lt"/>
              </a:rPr>
              <a:t>bronchi</a:t>
            </a:r>
            <a:r>
              <a:rPr lang="fr-FR" sz="2000" dirty="0">
                <a:latin typeface="+mj-lt"/>
              </a:rPr>
              <a:t> to </a:t>
            </a:r>
            <a:r>
              <a:rPr lang="fr-FR" sz="2000" dirty="0" err="1">
                <a:latin typeface="+mj-lt"/>
              </a:rPr>
              <a:t>organ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geometry</a:t>
            </a:r>
            <a:endParaRPr lang="fr-FR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127886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green</a:t>
            </a:r>
            <a:r>
              <a:rPr lang="en-US" sz="2000" dirty="0"/>
              <a:t> = external boundaries of the organ / </a:t>
            </a:r>
            <a:r>
              <a:rPr lang="en-US" sz="2000" b="1" dirty="0">
                <a:solidFill>
                  <a:srgbClr val="FF0000"/>
                </a:solidFill>
              </a:rPr>
              <a:t>red</a:t>
            </a:r>
            <a:r>
              <a:rPr lang="en-US" sz="2000" dirty="0"/>
              <a:t> = bronchi walls</a:t>
            </a:r>
          </a:p>
        </p:txBody>
      </p:sp>
    </p:spTree>
    <p:extLst>
      <p:ext uri="{BB962C8B-B14F-4D97-AF65-F5344CB8AC3E}">
        <p14:creationId xmlns:p14="http://schemas.microsoft.com/office/powerpoint/2010/main" val="969489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4162425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5220277" y="1851187"/>
            <a:ext cx="3683175" cy="168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FGF10 flux are sensible to 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endParaRPr lang="fr-FR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lang="fr-FR" sz="2000" b="1" dirty="0">
                <a:solidFill>
                  <a:srgbClr val="FF0000"/>
                </a:solidFill>
                <a:latin typeface="Calibri"/>
                <a:cs typeface="Calibri"/>
              </a:rPr>
              <a:t>distance </a:t>
            </a:r>
            <a:r>
              <a:rPr lang="fr-FR" sz="2000" b="1" dirty="0" err="1">
                <a:solidFill>
                  <a:srgbClr val="FF0000"/>
                </a:solidFill>
                <a:latin typeface="Calibri"/>
                <a:cs typeface="Calibri"/>
              </a:rPr>
              <a:t>from</a:t>
            </a:r>
            <a:r>
              <a:rPr lang="fr-FR" sz="2000" b="1" dirty="0">
                <a:solidFill>
                  <a:srgbClr val="FF0000"/>
                </a:solidFill>
                <a:latin typeface="Calibri"/>
                <a:cs typeface="Calibri"/>
              </a:rPr>
              <a:t> FGF10 source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to </a:t>
            </a:r>
            <a:r>
              <a:rPr lang="fr-FR" sz="2000" b="1" dirty="0">
                <a:solidFill>
                  <a:srgbClr val="FF0000"/>
                </a:solidFill>
                <a:latin typeface="Calibri"/>
                <a:cs typeface="Calibri"/>
              </a:rPr>
              <a:t>the local </a:t>
            </a:r>
            <a:r>
              <a:rPr lang="fr-FR" sz="2000" b="1" dirty="0" err="1">
                <a:solidFill>
                  <a:srgbClr val="FF0000"/>
                </a:solidFill>
                <a:latin typeface="Calibri"/>
                <a:cs typeface="Calibri"/>
              </a:rPr>
              <a:t>curvature</a:t>
            </a:r>
            <a:r>
              <a:rPr lang="fr-FR" sz="2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(tip </a:t>
            </a:r>
            <a:r>
              <a:rPr lang="fr-FR" sz="2000" dirty="0" err="1">
                <a:solidFill>
                  <a:srgbClr val="000000"/>
                </a:solidFill>
                <a:latin typeface="Calibri"/>
                <a:cs typeface="Calibri"/>
              </a:rPr>
              <a:t>effect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11301"/>
            <a:ext cx="91440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fr-FR" sz="2000" b="1" dirty="0">
                <a:solidFill>
                  <a:srgbClr val="FF0000"/>
                </a:solidFill>
                <a:latin typeface="+mj-lt"/>
              </a:rPr>
              <a:t>FGF10 </a:t>
            </a:r>
            <a:r>
              <a:rPr lang="fr-FR" sz="2000" b="1" dirty="0" err="1">
                <a:solidFill>
                  <a:srgbClr val="FF0000"/>
                </a:solidFill>
                <a:latin typeface="+mj-lt"/>
              </a:rPr>
              <a:t>protein</a:t>
            </a:r>
            <a:r>
              <a:rPr lang="fr-FR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+mj-lt"/>
              </a:rPr>
              <a:t>dynamics</a:t>
            </a:r>
            <a:endParaRPr lang="fr-FR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5159705"/>
            <a:ext cx="9144000" cy="164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n-US" sz="2000" dirty="0">
                <a:latin typeface="+mj-lt"/>
              </a:rPr>
              <a:t>This behavior can be modeled by a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phenomenon of diffusion </a:t>
            </a:r>
            <a:r>
              <a:rPr lang="en-US" sz="2000" dirty="0">
                <a:latin typeface="+mj-lt"/>
              </a:rPr>
              <a:t>of FGF10 from the organ external wall, toward the bronchi walls.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endParaRPr lang="en-US" sz="2000" dirty="0">
              <a:latin typeface="+mj-lt"/>
            </a:endParaRP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n-US" sz="2000" dirty="0">
                <a:latin typeface="+mj-lt"/>
              </a:rPr>
              <a:t>The growth of tissue walls of the bronchial tubes is then 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n-US" sz="2000" dirty="0">
                <a:latin typeface="+mj-lt"/>
              </a:rPr>
              <a:t>a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function of the flow of FGF10 </a:t>
            </a:r>
            <a:r>
              <a:rPr lang="en-US" sz="2000" dirty="0">
                <a:latin typeface="+mj-lt"/>
              </a:rPr>
              <a:t>received. </a:t>
            </a:r>
          </a:p>
        </p:txBody>
      </p:sp>
    </p:spTree>
    <p:extLst>
      <p:ext uri="{BB962C8B-B14F-4D97-AF65-F5344CB8AC3E}">
        <p14:creationId xmlns:p14="http://schemas.microsoft.com/office/powerpoint/2010/main" val="196538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>
            <a:extLst>
              <a:ext uri="{FF2B5EF4-FFF2-40B4-BE49-F238E27FC236}">
                <a16:creationId xmlns:a16="http://schemas.microsoft.com/office/drawing/2014/main" id="{7CB3B075-5547-554A-9C21-C00D25DD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5" t="3336" b="52560"/>
          <a:stretch>
            <a:fillRect/>
          </a:stretch>
        </p:blipFill>
        <p:spPr bwMode="auto">
          <a:xfrm>
            <a:off x="1042988" y="1997075"/>
            <a:ext cx="252095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 l="49985" t="3336" b="525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6" name="Picture 8" descr="lightening-eiffel-tower-20110905phowww00371">
            <a:extLst>
              <a:ext uri="{FF2B5EF4-FFF2-40B4-BE49-F238E27FC236}">
                <a16:creationId xmlns:a16="http://schemas.microsoft.com/office/drawing/2014/main" id="{7068A5A2-7112-F24F-9161-41E5306C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" r="51221"/>
          <a:stretch>
            <a:fillRect/>
          </a:stretch>
        </p:blipFill>
        <p:spPr bwMode="auto">
          <a:xfrm>
            <a:off x="5292725" y="1308893"/>
            <a:ext cx="2881313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B8F3C57-5CC6-0942-BF5E-FE0E1E236AB8}"/>
              </a:ext>
            </a:extLst>
          </p:cNvPr>
          <p:cNvSpPr txBox="1"/>
          <p:nvPr/>
        </p:nvSpPr>
        <p:spPr>
          <a:xfrm>
            <a:off x="0" y="5791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Tip </a:t>
            </a:r>
            <a:r>
              <a:rPr lang="fr-FR" dirty="0" err="1"/>
              <a:t>effect</a:t>
            </a:r>
            <a:r>
              <a:rPr lang="fr-FR" dirty="0"/>
              <a:t> of the </a:t>
            </a:r>
            <a:r>
              <a:rPr lang="fr-FR" dirty="0" err="1"/>
              <a:t>Laplacian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8179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e 46">
            <a:extLst>
              <a:ext uri="{FF2B5EF4-FFF2-40B4-BE49-F238E27FC236}">
                <a16:creationId xmlns:a16="http://schemas.microsoft.com/office/drawing/2014/main" id="{9BEE466F-BE7B-414C-B215-ED91F91C5658}"/>
              </a:ext>
            </a:extLst>
          </p:cNvPr>
          <p:cNvGrpSpPr/>
          <p:nvPr/>
        </p:nvGrpSpPr>
        <p:grpSpPr>
          <a:xfrm>
            <a:off x="413552" y="534898"/>
            <a:ext cx="5089541" cy="3825875"/>
            <a:chOff x="2070902" y="1492160"/>
            <a:chExt cx="5089541" cy="3825875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2334443" y="1492160"/>
              <a:ext cx="4826000" cy="3825875"/>
              <a:chOff x="2055243" y="1376314"/>
              <a:chExt cx="4826000" cy="3825875"/>
            </a:xfrm>
          </p:grpSpPr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0" t="5325" r="10374" b="13664"/>
              <a:stretch>
                <a:fillRect/>
              </a:stretch>
            </p:blipFill>
            <p:spPr bwMode="auto">
              <a:xfrm>
                <a:off x="2055243" y="1376314"/>
                <a:ext cx="4826000" cy="3825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2"/>
              <p:cNvSpPr>
                <a:spLocks noChangeArrowheads="1"/>
              </p:cNvSpPr>
              <p:nvPr/>
            </p:nvSpPr>
            <p:spPr bwMode="auto">
              <a:xfrm>
                <a:off x="3851920" y="4005064"/>
                <a:ext cx="1152128" cy="5760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 sz="1800" dirty="0"/>
              </a:p>
            </p:txBody>
          </p:sp>
          <p:sp>
            <p:nvSpPr>
              <p:cNvPr id="5" name="Rectangle 9"/>
              <p:cNvSpPr>
                <a:spLocks noChangeArrowheads="1"/>
              </p:cNvSpPr>
              <p:nvPr/>
            </p:nvSpPr>
            <p:spPr bwMode="auto">
              <a:xfrm>
                <a:off x="5436096" y="2780928"/>
                <a:ext cx="360040" cy="50405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 sz="1800" dirty="0"/>
              </a:p>
            </p:txBody>
          </p:sp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 rot="5400000">
                <a:off x="6012160" y="4509120"/>
                <a:ext cx="360040" cy="50405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 sz="1800" dirty="0"/>
              </a:p>
            </p:txBody>
          </p:sp>
        </p:grpSp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5574531" y="2212885"/>
              <a:ext cx="576262" cy="504825"/>
              <a:chOff x="5364088" y="3645024"/>
              <a:chExt cx="576064" cy="504056"/>
            </a:xfrm>
          </p:grpSpPr>
          <p:cxnSp>
            <p:nvCxnSpPr>
              <p:cNvPr id="8" name="Straight Arrow Connector 7"/>
              <p:cNvCxnSpPr/>
              <p:nvPr/>
            </p:nvCxnSpPr>
            <p:spPr bwMode="auto">
              <a:xfrm flipV="1">
                <a:off x="5652914" y="3645024"/>
                <a:ext cx="215826" cy="21557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Arrow Connector 8"/>
              <p:cNvCxnSpPr/>
              <p:nvPr/>
            </p:nvCxnSpPr>
            <p:spPr bwMode="auto">
              <a:xfrm>
                <a:off x="5652914" y="3860595"/>
                <a:ext cx="287238" cy="7291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5652914" y="3860595"/>
                <a:ext cx="142826" cy="288485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flipH="1">
                <a:off x="5508500" y="3860595"/>
                <a:ext cx="144413" cy="288485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5364088" y="3860595"/>
                <a:ext cx="288826" cy="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Arrow Connector 12"/>
              <p:cNvCxnSpPr/>
              <p:nvPr/>
            </p:nvCxnSpPr>
            <p:spPr bwMode="auto">
              <a:xfrm flipH="1" flipV="1">
                <a:off x="5508500" y="3645024"/>
                <a:ext cx="144413" cy="21557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" name="Group 41"/>
            <p:cNvGrpSpPr>
              <a:grpSpLocks/>
            </p:cNvGrpSpPr>
            <p:nvPr/>
          </p:nvGrpSpPr>
          <p:grpSpPr bwMode="auto">
            <a:xfrm>
              <a:off x="4277543" y="4229010"/>
              <a:ext cx="576263" cy="504825"/>
              <a:chOff x="5364088" y="3645024"/>
              <a:chExt cx="576064" cy="504056"/>
            </a:xfrm>
          </p:grpSpPr>
          <p:cxnSp>
            <p:nvCxnSpPr>
              <p:cNvPr id="15" name="Straight Arrow Connector 14"/>
              <p:cNvCxnSpPr/>
              <p:nvPr/>
            </p:nvCxnSpPr>
            <p:spPr bwMode="auto">
              <a:xfrm flipV="1">
                <a:off x="5652913" y="3645024"/>
                <a:ext cx="215825" cy="21557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5652913" y="3860595"/>
                <a:ext cx="287239" cy="7291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>
                <a:off x="5652913" y="3860595"/>
                <a:ext cx="142826" cy="288485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Arrow Connector 17"/>
              <p:cNvCxnSpPr/>
              <p:nvPr/>
            </p:nvCxnSpPr>
            <p:spPr bwMode="auto">
              <a:xfrm flipH="1">
                <a:off x="5508501" y="3860595"/>
                <a:ext cx="144412" cy="288485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Arrow Connector 18"/>
              <p:cNvCxnSpPr/>
              <p:nvPr/>
            </p:nvCxnSpPr>
            <p:spPr bwMode="auto">
              <a:xfrm flipH="1">
                <a:off x="5364088" y="3860595"/>
                <a:ext cx="288825" cy="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flipH="1" flipV="1">
                <a:off x="5508501" y="3645024"/>
                <a:ext cx="144412" cy="21557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1" name="Group 55"/>
            <p:cNvGrpSpPr>
              <a:grpSpLocks/>
            </p:cNvGrpSpPr>
            <p:nvPr/>
          </p:nvGrpSpPr>
          <p:grpSpPr bwMode="auto">
            <a:xfrm>
              <a:off x="3198043" y="1996985"/>
              <a:ext cx="576263" cy="504825"/>
              <a:chOff x="5364088" y="3645024"/>
              <a:chExt cx="576064" cy="504056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 flipV="1">
                <a:off x="5652913" y="3645024"/>
                <a:ext cx="215825" cy="21557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Arrow Connector 22"/>
              <p:cNvCxnSpPr/>
              <p:nvPr/>
            </p:nvCxnSpPr>
            <p:spPr bwMode="auto">
              <a:xfrm>
                <a:off x="5652913" y="3860595"/>
                <a:ext cx="287239" cy="72914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5652913" y="3860595"/>
                <a:ext cx="142826" cy="288485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 flipH="1">
                <a:off x="5508501" y="3860595"/>
                <a:ext cx="144412" cy="288485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 flipH="1">
                <a:off x="5364088" y="3860595"/>
                <a:ext cx="288825" cy="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 flipH="1" flipV="1">
                <a:off x="5508501" y="3645024"/>
                <a:ext cx="144412" cy="215571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" name="Straight Arrow Connector 27"/>
            <p:cNvCxnSpPr/>
            <p:nvPr/>
          </p:nvCxnSpPr>
          <p:spPr bwMode="auto">
            <a:xfrm>
              <a:off x="5645968" y="3797210"/>
              <a:ext cx="288925" cy="2159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5718993" y="3292385"/>
              <a:ext cx="287338" cy="7302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V="1">
              <a:off x="5503093" y="2860585"/>
              <a:ext cx="215900" cy="14446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5430068" y="3941673"/>
              <a:ext cx="215900" cy="4318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H="1">
              <a:off x="4998268" y="3941673"/>
              <a:ext cx="71438" cy="28733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/>
            <p:cNvCxnSpPr/>
            <p:nvPr/>
          </p:nvCxnSpPr>
          <p:spPr bwMode="auto">
            <a:xfrm>
              <a:off x="4134668" y="3797210"/>
              <a:ext cx="71438" cy="2159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3342506" y="3725773"/>
              <a:ext cx="287337" cy="2159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 flipV="1">
              <a:off x="3198043" y="3365410"/>
              <a:ext cx="360363" cy="7143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/>
            <p:nvPr/>
          </p:nvCxnSpPr>
          <p:spPr bwMode="auto">
            <a:xfrm flipH="1" flipV="1">
              <a:off x="3486968" y="2933610"/>
              <a:ext cx="215900" cy="14287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Straight Arrow Connector 36"/>
            <p:cNvCxnSpPr/>
            <p:nvPr/>
          </p:nvCxnSpPr>
          <p:spPr bwMode="auto">
            <a:xfrm flipH="1" flipV="1">
              <a:off x="3845743" y="2573248"/>
              <a:ext cx="215900" cy="2159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4134668" y="2357348"/>
              <a:ext cx="215900" cy="14446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 rot="5400000">
              <a:off x="6090835" y="2121672"/>
              <a:ext cx="1400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R. Clément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7C2AE88-9B12-0147-99A1-0EF1B172770C}"/>
                </a:ext>
              </a:extLst>
            </p:cNvPr>
            <p:cNvSpPr txBox="1"/>
            <p:nvPr/>
          </p:nvSpPr>
          <p:spPr>
            <a:xfrm>
              <a:off x="2070902" y="2465297"/>
              <a:ext cx="7921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M(</a:t>
              </a:r>
              <a:r>
                <a:rPr lang="fr-FR" b="1" dirty="0" err="1"/>
                <a:t>t</a:t>
              </a:r>
              <a:r>
                <a:rPr lang="fr-FR" b="1" dirty="0"/>
                <a:t>)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B1F8840E-CEEB-414D-90DD-D82696CA5732}"/>
                </a:ext>
              </a:extLst>
            </p:cNvPr>
            <p:cNvSpPr txBox="1"/>
            <p:nvPr/>
          </p:nvSpPr>
          <p:spPr>
            <a:xfrm>
              <a:off x="4205858" y="3315183"/>
              <a:ext cx="576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E(</a:t>
              </a:r>
              <a:r>
                <a:rPr lang="fr-FR" b="1" dirty="0" err="1"/>
                <a:t>t</a:t>
              </a:r>
              <a:r>
                <a:rPr lang="fr-FR" b="1" dirty="0"/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613710BE-6CBD-594E-9C9D-A3FDF910C369}"/>
                    </a:ext>
                  </a:extLst>
                </p:cNvPr>
                <p:cNvSpPr txBox="1"/>
                <p:nvPr/>
              </p:nvSpPr>
              <p:spPr>
                <a:xfrm>
                  <a:off x="6048300" y="3522421"/>
                  <a:ext cx="5113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𝜴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613710BE-6CBD-594E-9C9D-A3FDF910C3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8300" y="3522421"/>
                  <a:ext cx="51135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9756" r="-14634" b="-3043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30CF7965-32C3-7C48-95BD-25382AE6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3093" y="3776573"/>
            <a:ext cx="3329656" cy="28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10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24B7523-AE34-2D4B-8232-FA2C7CD0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0" name="Picture 5" descr="Da_Vinci_Vitruve_Luc_Viatour">
            <a:extLst>
              <a:ext uri="{FF2B5EF4-FFF2-40B4-BE49-F238E27FC236}">
                <a16:creationId xmlns:a16="http://schemas.microsoft.com/office/drawing/2014/main" id="{8C527674-6B8E-7346-87EC-670A69AA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8" t="19240" r="39307" b="56142"/>
          <a:stretch>
            <a:fillRect/>
          </a:stretch>
        </p:blipFill>
        <p:spPr bwMode="auto">
          <a:xfrm>
            <a:off x="755650" y="1052513"/>
            <a:ext cx="269557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poumon-avec-des-bronches-thumb5498743">
            <a:extLst>
              <a:ext uri="{FF2B5EF4-FFF2-40B4-BE49-F238E27FC236}">
                <a16:creationId xmlns:a16="http://schemas.microsoft.com/office/drawing/2014/main" id="{DCCDE6FC-12A3-EF41-9CDE-2F87A0489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08275"/>
            <a:ext cx="18002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poumon-avec-des-bronches-thumb5498743">
            <a:extLst>
              <a:ext uri="{FF2B5EF4-FFF2-40B4-BE49-F238E27FC236}">
                <a16:creationId xmlns:a16="http://schemas.microsoft.com/office/drawing/2014/main" id="{9D5426AD-ED03-BC40-9DF1-A7045989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8">
            <a:extLst>
              <a:ext uri="{FF2B5EF4-FFF2-40B4-BE49-F238E27FC236}">
                <a16:creationId xmlns:a16="http://schemas.microsoft.com/office/drawing/2014/main" id="{79867D14-863A-0347-BD75-C9ECC952F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636838"/>
            <a:ext cx="1511300" cy="1439862"/>
          </a:xfrm>
          <a:prstGeom prst="rect">
            <a:avLst/>
          </a:prstGeom>
          <a:noFill/>
          <a:ln w="3810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7" name="Line 9">
            <a:extLst>
              <a:ext uri="{FF2B5EF4-FFF2-40B4-BE49-F238E27FC236}">
                <a16:creationId xmlns:a16="http://schemas.microsoft.com/office/drawing/2014/main" id="{4D79BD26-A681-E24E-9305-D496A1BF9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3213" y="3357563"/>
            <a:ext cx="1873250" cy="0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4CC0FAF1-4A08-014F-8629-3AFF09C2B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1700213"/>
            <a:ext cx="3095625" cy="3024187"/>
          </a:xfrm>
          <a:prstGeom prst="rect">
            <a:avLst/>
          </a:prstGeom>
          <a:noFill/>
          <a:ln w="38100">
            <a:solidFill>
              <a:srgbClr val="CC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9" name="Text Box 11">
            <a:extLst>
              <a:ext uri="{FF2B5EF4-FFF2-40B4-BE49-F238E27FC236}">
                <a16:creationId xmlns:a16="http://schemas.microsoft.com/office/drawing/2014/main" id="{2626735B-CD1D-FE46-906B-8C3D79DEC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084763"/>
            <a:ext cx="2808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 </a:t>
            </a:r>
            <a:r>
              <a:rPr lang="fr-FR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tree</a:t>
            </a:r>
            <a:r>
              <a:rPr lang="fr-FR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structure</a:t>
            </a:r>
          </a:p>
        </p:txBody>
      </p:sp>
    </p:spTree>
    <p:extLst>
      <p:ext uri="{BB962C8B-B14F-4D97-AF65-F5344CB8AC3E}">
        <p14:creationId xmlns:p14="http://schemas.microsoft.com/office/powerpoint/2010/main" val="1905144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1666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fr-FR" sz="2000" b="1" dirty="0" err="1">
                <a:solidFill>
                  <a:srgbClr val="000000"/>
                </a:solidFill>
                <a:latin typeface="Calibri"/>
                <a:cs typeface="Calibri"/>
              </a:rPr>
              <a:t>Growth</a:t>
            </a:r>
            <a:r>
              <a:rPr lang="fr-FR" sz="2000" b="1" dirty="0">
                <a:solidFill>
                  <a:srgbClr val="000000"/>
                </a:solidFill>
                <a:latin typeface="Calibri"/>
                <a:cs typeface="Calibri"/>
              </a:rPr>
              <a:t> simulations (</a:t>
            </a:r>
            <a:r>
              <a:rPr lang="fr-FR" sz="2000" b="1" dirty="0" err="1">
                <a:solidFill>
                  <a:srgbClr val="000000"/>
                </a:solidFill>
                <a:latin typeface="Calibri"/>
                <a:cs typeface="Calibri"/>
              </a:rPr>
              <a:t>Freefem</a:t>
            </a:r>
            <a:r>
              <a:rPr lang="fr-FR" sz="2000" b="1" dirty="0">
                <a:solidFill>
                  <a:srgbClr val="000000"/>
                </a:solidFill>
                <a:latin typeface="Calibri"/>
                <a:cs typeface="Calibri"/>
              </a:rPr>
              <a:t>++)</a:t>
            </a: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6253039"/>
            <a:ext cx="9144000" cy="41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fr-FR" sz="2000" b="1" dirty="0" err="1">
                <a:solidFill>
                  <a:srgbClr val="FF0000"/>
                </a:solidFill>
                <a:latin typeface="Calibri"/>
                <a:cs typeface="Calibri"/>
              </a:rPr>
              <a:t>Spontaneous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Calibri"/>
                <a:cs typeface="Calibri"/>
              </a:rPr>
              <a:t>emergence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Calibri"/>
                <a:cs typeface="Calibri"/>
              </a:rPr>
              <a:t>topological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Calibri"/>
                <a:cs typeface="Calibri"/>
              </a:rPr>
              <a:t>characteristics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fr-FR" sz="1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morpholung.mpg">
            <a:hlinkClick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3588"/>
            <a:ext cx="9144000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54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4963185"/>
            <a:ext cx="9144000" cy="174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fr-FR" sz="2000" dirty="0">
                <a:solidFill>
                  <a:srgbClr val="000000"/>
                </a:solidFill>
                <a:latin typeface="Colibri"/>
                <a:cs typeface="Colibri"/>
              </a:rPr>
              <a:t>The noise </a:t>
            </a:r>
            <a:r>
              <a:rPr lang="fr-FR" sz="2000" dirty="0" err="1">
                <a:solidFill>
                  <a:srgbClr val="000000"/>
                </a:solidFill>
                <a:latin typeface="Colibri"/>
                <a:cs typeface="Colibri"/>
              </a:rPr>
              <a:t>affecting</a:t>
            </a:r>
            <a:r>
              <a:rPr lang="fr-FR" sz="2000" dirty="0">
                <a:solidFill>
                  <a:srgbClr val="000000"/>
                </a:solidFill>
                <a:latin typeface="Colibri"/>
                <a:cs typeface="Colibri"/>
              </a:rPr>
              <a:t> the size of the </a:t>
            </a:r>
            <a:r>
              <a:rPr lang="fr-FR" sz="2000" dirty="0" err="1">
                <a:solidFill>
                  <a:srgbClr val="000000"/>
                </a:solidFill>
                <a:latin typeface="Colibri"/>
                <a:cs typeface="Colibri"/>
              </a:rPr>
              <a:t>bronchi</a:t>
            </a:r>
            <a:r>
              <a:rPr lang="fr-FR" sz="2000" dirty="0">
                <a:solidFill>
                  <a:srgbClr val="000000"/>
                </a:solidFill>
                <a:latin typeface="Colibri"/>
                <a:cs typeface="Colibri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Colibri"/>
                <a:cs typeface="Colibri"/>
              </a:rPr>
              <a:t>involves</a:t>
            </a:r>
            <a:r>
              <a:rPr lang="fr-FR" sz="2000" dirty="0">
                <a:solidFill>
                  <a:srgbClr val="000000"/>
                </a:solidFill>
                <a:latin typeface="Colibri"/>
                <a:cs typeface="Colibri"/>
              </a:rPr>
              <a:t>: 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endParaRPr lang="fr-FR" sz="2000" dirty="0">
              <a:solidFill>
                <a:srgbClr val="000000"/>
              </a:solidFill>
              <a:latin typeface="Colibri"/>
              <a:cs typeface="Colibri"/>
            </a:endParaRP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fr-FR" sz="2000" dirty="0">
                <a:solidFill>
                  <a:srgbClr val="000000"/>
                </a:solidFill>
                <a:latin typeface="Colibri"/>
                <a:cs typeface="Colibri"/>
              </a:rPr>
              <a:t>1 - an </a:t>
            </a:r>
            <a:r>
              <a:rPr lang="fr-FR" sz="2000" b="1" dirty="0" err="1">
                <a:solidFill>
                  <a:srgbClr val="FF0000"/>
                </a:solidFill>
                <a:latin typeface="Colibri"/>
                <a:cs typeface="Colibri"/>
              </a:rPr>
              <a:t>uncertainty</a:t>
            </a:r>
            <a:r>
              <a:rPr lang="fr-FR" sz="2000" dirty="0">
                <a:solidFill>
                  <a:srgbClr val="000000"/>
                </a:solidFill>
                <a:latin typeface="Colibri"/>
                <a:cs typeface="Colibri"/>
              </a:rPr>
              <a:t> on </a:t>
            </a:r>
            <a:r>
              <a:rPr lang="fr-FR" sz="2000" dirty="0" err="1">
                <a:solidFill>
                  <a:srgbClr val="000000"/>
                </a:solidFill>
                <a:latin typeface="Colibri"/>
                <a:cs typeface="Colibri"/>
              </a:rPr>
              <a:t>lung</a:t>
            </a:r>
            <a:r>
              <a:rPr lang="fr-FR" sz="2000" dirty="0">
                <a:solidFill>
                  <a:srgbClr val="000000"/>
                </a:solidFill>
                <a:latin typeface="Colibri"/>
                <a:cs typeface="Colibri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Colibri"/>
                <a:cs typeface="Colibri"/>
              </a:rPr>
              <a:t>geometry</a:t>
            </a:r>
            <a:r>
              <a:rPr lang="fr-FR" sz="2000" dirty="0">
                <a:solidFill>
                  <a:srgbClr val="000000"/>
                </a:solidFill>
                <a:latin typeface="Colibri"/>
                <a:cs typeface="Colibri"/>
              </a:rPr>
              <a:t> 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endParaRPr lang="fr-FR" sz="2000" dirty="0">
              <a:solidFill>
                <a:srgbClr val="000000"/>
              </a:solidFill>
              <a:latin typeface="Colibri"/>
              <a:cs typeface="Colibri"/>
            </a:endParaRP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fr-FR" sz="2000" dirty="0">
                <a:solidFill>
                  <a:srgbClr val="000000"/>
                </a:solidFill>
                <a:latin typeface="Colibri"/>
                <a:cs typeface="Colibri"/>
              </a:rPr>
              <a:t>2 - an </a:t>
            </a:r>
            <a:r>
              <a:rPr lang="fr-FR" sz="2000" b="1" dirty="0" err="1">
                <a:solidFill>
                  <a:srgbClr val="FF0000"/>
                </a:solidFill>
                <a:latin typeface="Colibri"/>
                <a:cs typeface="Colibri"/>
              </a:rPr>
              <a:t>asymmetry</a:t>
            </a:r>
            <a:r>
              <a:rPr lang="fr-FR" sz="2000" dirty="0">
                <a:solidFill>
                  <a:srgbClr val="000000"/>
                </a:solidFill>
                <a:latin typeface="Colibri"/>
                <a:cs typeface="Colibri"/>
              </a:rPr>
              <a:t> of the </a:t>
            </a:r>
            <a:r>
              <a:rPr lang="fr-FR" sz="2000" dirty="0" err="1">
                <a:solidFill>
                  <a:srgbClr val="000000"/>
                </a:solidFill>
                <a:latin typeface="Colibri"/>
                <a:cs typeface="Colibri"/>
              </a:rPr>
              <a:t>pulmonary</a:t>
            </a:r>
            <a:r>
              <a:rPr lang="fr-FR" sz="2000" dirty="0">
                <a:solidFill>
                  <a:srgbClr val="000000"/>
                </a:solidFill>
                <a:latin typeface="Colibri"/>
                <a:cs typeface="Colibri"/>
              </a:rPr>
              <a:t> bifurcation 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endParaRPr lang="fr-FR" sz="2000" dirty="0">
              <a:solidFill>
                <a:srgbClr val="000000"/>
              </a:solidFill>
              <a:latin typeface="Colibri"/>
              <a:cs typeface="Colibri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1727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fr-FR" sz="2000" b="1" dirty="0" err="1">
                <a:solidFill>
                  <a:srgbClr val="000000"/>
                </a:solidFill>
                <a:latin typeface="Colibri"/>
                <a:cs typeface="Colibri"/>
              </a:rPr>
              <a:t>Diameters</a:t>
            </a:r>
            <a:r>
              <a:rPr lang="fr-FR" sz="2000" b="1" dirty="0">
                <a:solidFill>
                  <a:srgbClr val="000000"/>
                </a:solidFill>
                <a:latin typeface="Colibri"/>
                <a:cs typeface="Colibri"/>
              </a:rPr>
              <a:t> distribution.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02747" y="747064"/>
            <a:ext cx="5889954" cy="3864350"/>
            <a:chOff x="1802747" y="747064"/>
            <a:chExt cx="5889954" cy="3864350"/>
          </a:xfrm>
        </p:grpSpPr>
        <p:sp>
          <p:nvSpPr>
            <p:cNvPr id="33794" name="Rectangle 2"/>
            <p:cNvSpPr>
              <a:spLocks noChangeArrowheads="1"/>
            </p:cNvSpPr>
            <p:nvPr/>
          </p:nvSpPr>
          <p:spPr bwMode="auto">
            <a:xfrm rot="5400000">
              <a:off x="5998045" y="2916757"/>
              <a:ext cx="3022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r>
                <a:rPr lang="fr-FR" sz="1800" i="1" dirty="0">
                  <a:solidFill>
                    <a:srgbClr val="000000"/>
                  </a:solidFill>
                  <a:latin typeface="Times New Roman" charset="0"/>
                </a:rPr>
                <a:t>Data set : Raabe et al (1976)</a:t>
              </a:r>
            </a:p>
          </p:txBody>
        </p:sp>
        <p:pic>
          <p:nvPicPr>
            <p:cNvPr id="2" name="Picture 1" descr="distribAsy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3" b="6321"/>
            <a:stretch/>
          </p:blipFill>
          <p:spPr>
            <a:xfrm>
              <a:off x="1804928" y="2806141"/>
              <a:ext cx="5483285" cy="1805272"/>
            </a:xfrm>
            <a:prstGeom prst="rect">
              <a:avLst/>
            </a:prstGeom>
          </p:spPr>
        </p:pic>
        <p:pic>
          <p:nvPicPr>
            <p:cNvPr id="3" name="Picture 2" descr="bronchiDi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747" y="747064"/>
              <a:ext cx="5476108" cy="2059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576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5ECDA52-35D3-3940-A459-8C11B6D30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8542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 b="1" dirty="0" err="1">
                <a:solidFill>
                  <a:srgbClr val="660066"/>
                </a:solidFill>
              </a:rPr>
              <a:t>Relating</a:t>
            </a:r>
            <a:r>
              <a:rPr lang="fr-FR" sz="2800" b="1" dirty="0">
                <a:solidFill>
                  <a:srgbClr val="660066"/>
                </a:solidFill>
              </a:rPr>
              <a:t> </a:t>
            </a:r>
            <a:r>
              <a:rPr lang="fr-FR" sz="2800" b="1" dirty="0" err="1">
                <a:solidFill>
                  <a:srgbClr val="660066"/>
                </a:solidFill>
              </a:rPr>
              <a:t>why</a:t>
            </a:r>
            <a:r>
              <a:rPr lang="fr-FR" sz="2800" b="1" dirty="0">
                <a:solidFill>
                  <a:srgbClr val="660066"/>
                </a:solidFill>
              </a:rPr>
              <a:t> and how:</a:t>
            </a:r>
          </a:p>
          <a:p>
            <a:pPr algn="ctr"/>
            <a:endParaRPr lang="fr-FR" sz="2800" b="1" dirty="0">
              <a:solidFill>
                <a:srgbClr val="660066"/>
              </a:solidFill>
            </a:endParaRPr>
          </a:p>
          <a:p>
            <a:pPr algn="ctr"/>
            <a:r>
              <a:rPr lang="fr-FR" sz="2800" b="1" dirty="0" err="1">
                <a:solidFill>
                  <a:srgbClr val="660066"/>
                </a:solidFill>
              </a:rPr>
              <a:t>linking</a:t>
            </a:r>
            <a:r>
              <a:rPr lang="fr-FR" sz="2800" b="1" dirty="0">
                <a:solidFill>
                  <a:srgbClr val="660066"/>
                </a:solidFill>
              </a:rPr>
              <a:t> </a:t>
            </a:r>
            <a:r>
              <a:rPr lang="fr-FR" sz="2800" b="1" dirty="0" err="1">
                <a:solidFill>
                  <a:srgbClr val="660066"/>
                </a:solidFill>
              </a:rPr>
              <a:t>lung’s</a:t>
            </a:r>
            <a:r>
              <a:rPr lang="fr-FR" sz="2800" b="1" dirty="0">
                <a:solidFill>
                  <a:srgbClr val="660066"/>
                </a:solidFill>
              </a:rPr>
              <a:t> </a:t>
            </a:r>
            <a:r>
              <a:rPr lang="fr-FR" sz="2800" b="1" dirty="0" err="1">
                <a:solidFill>
                  <a:srgbClr val="660066"/>
                </a:solidFill>
              </a:rPr>
              <a:t>development</a:t>
            </a:r>
            <a:r>
              <a:rPr lang="fr-FR" sz="2800" b="1" dirty="0">
                <a:solidFill>
                  <a:srgbClr val="660066"/>
                </a:solidFill>
              </a:rPr>
              <a:t> to </a:t>
            </a:r>
            <a:r>
              <a:rPr lang="fr-FR" sz="2800" b="1" dirty="0" err="1">
                <a:solidFill>
                  <a:srgbClr val="660066"/>
                </a:solidFill>
              </a:rPr>
              <a:t>lung’s</a:t>
            </a:r>
            <a:r>
              <a:rPr lang="fr-FR" sz="2800" b="1" dirty="0">
                <a:solidFill>
                  <a:srgbClr val="660066"/>
                </a:solidFill>
              </a:rPr>
              <a:t> </a:t>
            </a:r>
            <a:r>
              <a:rPr lang="fr-FR" sz="2800" b="1" dirty="0" err="1">
                <a:solidFill>
                  <a:srgbClr val="660066"/>
                </a:solidFill>
              </a:rPr>
              <a:t>function</a:t>
            </a:r>
            <a:r>
              <a:rPr lang="fr-FR" sz="2800" b="1" dirty="0">
                <a:solidFill>
                  <a:srgbClr val="6600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3949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9"/>
          <p:cNvSpPr txBox="1">
            <a:spLocks noChangeArrowheads="1"/>
          </p:cNvSpPr>
          <p:nvPr/>
        </p:nvSpPr>
        <p:spPr bwMode="auto">
          <a:xfrm>
            <a:off x="0" y="188913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err="1">
                <a:solidFill>
                  <a:schemeClr val="accent2"/>
                </a:solidFill>
                <a:ea typeface="ＭＳ Ｐゴシック" pitchFamily="34" charset="-128"/>
              </a:rPr>
              <a:t>Why</a:t>
            </a:r>
            <a:r>
              <a:rPr lang="fr-FR" sz="2000" b="1" dirty="0">
                <a:solidFill>
                  <a:schemeClr val="accent2"/>
                </a:solidFill>
                <a:ea typeface="ＭＳ Ｐゴシック" pitchFamily="34" charset="-128"/>
              </a:rPr>
              <a:t> and how </a:t>
            </a:r>
            <a:r>
              <a:rPr lang="fr-FR" sz="2000" b="1" dirty="0">
                <a:ea typeface="ＭＳ Ｐゴシック" pitchFamily="34" charset="-128"/>
              </a:rPr>
              <a:t>do </a:t>
            </a:r>
            <a:r>
              <a:rPr lang="fr-FR" sz="2000" b="1" dirty="0" err="1">
                <a:ea typeface="ＭＳ Ｐゴシック" pitchFamily="34" charset="-128"/>
              </a:rPr>
              <a:t>bronchi</a:t>
            </a:r>
            <a:r>
              <a:rPr lang="fr-FR" sz="2000" b="1" dirty="0">
                <a:ea typeface="ＭＳ Ｐゴシック" pitchFamily="34" charset="-128"/>
              </a:rPr>
              <a:t> sizes </a:t>
            </a:r>
            <a:r>
              <a:rPr lang="fr-FR" sz="2000" b="1" dirty="0" err="1">
                <a:ea typeface="ＭＳ Ｐゴシック" pitchFamily="34" charset="-128"/>
              </a:rPr>
              <a:t>decrease</a:t>
            </a:r>
            <a:r>
              <a:rPr lang="fr-FR" sz="2000" b="1" dirty="0">
                <a:ea typeface="ＭＳ Ｐゴシック" pitchFamily="34" charset="-128"/>
              </a:rPr>
              <a:t> </a:t>
            </a:r>
            <a:r>
              <a:rPr lang="fr-FR" sz="2000" b="1" dirty="0" err="1">
                <a:ea typeface="ＭＳ Ｐゴシック" pitchFamily="34" charset="-128"/>
              </a:rPr>
              <a:t>with</a:t>
            </a:r>
            <a:r>
              <a:rPr lang="fr-FR" sz="2000" b="1" dirty="0">
                <a:ea typeface="ＭＳ Ｐゴシック" pitchFamily="34" charset="-128"/>
              </a:rPr>
              <a:t> </a:t>
            </a:r>
            <a:r>
              <a:rPr lang="fr-FR" sz="2000" b="1" dirty="0" err="1">
                <a:ea typeface="ＭＳ Ｐゴシック" pitchFamily="34" charset="-128"/>
              </a:rPr>
              <a:t>generations</a:t>
            </a:r>
            <a:r>
              <a:rPr lang="fr-FR" sz="2000" b="1" dirty="0">
                <a:ea typeface="ＭＳ Ｐゴシック" pitchFamily="34" charset="-128"/>
              </a:rPr>
              <a:t>?</a:t>
            </a:r>
            <a:endParaRPr lang="fr-FR" sz="2000" b="1" i="1" dirty="0">
              <a:ea typeface="ＭＳ Ｐゴシック" pitchFamily="34" charset="-128"/>
            </a:endParaRPr>
          </a:p>
        </p:txBody>
      </p:sp>
      <p:grpSp>
        <p:nvGrpSpPr>
          <p:cNvPr id="71682" name="Groupe 40"/>
          <p:cNvGrpSpPr>
            <a:grpSpLocks/>
          </p:cNvGrpSpPr>
          <p:nvPr/>
        </p:nvGrpSpPr>
        <p:grpSpPr bwMode="auto">
          <a:xfrm>
            <a:off x="250825" y="908050"/>
            <a:ext cx="3960813" cy="2160588"/>
            <a:chOff x="467544" y="1844824"/>
            <a:chExt cx="3960440" cy="2160240"/>
          </a:xfrm>
        </p:grpSpPr>
        <p:sp>
          <p:nvSpPr>
            <p:cNvPr id="5" name="Organigramme : Délai 4"/>
            <p:cNvSpPr/>
            <p:nvPr/>
          </p:nvSpPr>
          <p:spPr>
            <a:xfrm>
              <a:off x="899303" y="2492420"/>
              <a:ext cx="2449282" cy="792035"/>
            </a:xfrm>
            <a:prstGeom prst="flowChartDe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H="1" flipV="1">
              <a:off x="538975" y="1916250"/>
              <a:ext cx="288898" cy="4333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flipV="1">
              <a:off x="1546942" y="1844824"/>
              <a:ext cx="0" cy="5047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V="1">
              <a:off x="2339031" y="1844824"/>
              <a:ext cx="0" cy="5047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flipV="1">
              <a:off x="2915238" y="1916250"/>
              <a:ext cx="215880" cy="5047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V="1">
              <a:off x="3348586" y="2349568"/>
              <a:ext cx="503190" cy="2158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3420016" y="3141603"/>
              <a:ext cx="503191" cy="2872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H="1">
              <a:off x="467544" y="3428894"/>
              <a:ext cx="360329" cy="4317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1546942" y="3428894"/>
              <a:ext cx="0" cy="5761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2339031" y="3428894"/>
              <a:ext cx="0" cy="5761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>
              <a:off x="2988257" y="3357468"/>
              <a:ext cx="287311" cy="5031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698" name="ZoneTexte 38"/>
            <p:cNvSpPr txBox="1">
              <a:spLocks noChangeArrowheads="1"/>
            </p:cNvSpPr>
            <p:nvPr/>
          </p:nvSpPr>
          <p:spPr bwMode="auto">
            <a:xfrm>
              <a:off x="1331640" y="2669387"/>
              <a:ext cx="1224635" cy="400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2000" dirty="0" err="1">
                  <a:ea typeface="ＭＳ Ｐゴシック" pitchFamily="34" charset="-128"/>
                </a:rPr>
                <a:t>bronchi</a:t>
              </a:r>
              <a:endParaRPr lang="fr-FR" sz="2000" dirty="0">
                <a:ea typeface="ＭＳ Ｐゴシック" pitchFamily="34" charset="-128"/>
              </a:endParaRPr>
            </a:p>
          </p:txBody>
        </p:sp>
        <p:sp>
          <p:nvSpPr>
            <p:cNvPr id="40" name="Flèche droite 39"/>
            <p:cNvSpPr/>
            <p:nvPr/>
          </p:nvSpPr>
          <p:spPr>
            <a:xfrm>
              <a:off x="3635896" y="2781298"/>
              <a:ext cx="792088" cy="215865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cxnSp>
        <p:nvCxnSpPr>
          <p:cNvPr id="42" name="Connecteur droit avec flèche 41"/>
          <p:cNvCxnSpPr/>
          <p:nvPr/>
        </p:nvCxnSpPr>
        <p:spPr>
          <a:xfrm>
            <a:off x="5003800" y="1124620"/>
            <a:ext cx="5762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Flèche droite 43"/>
          <p:cNvSpPr/>
          <p:nvPr/>
        </p:nvSpPr>
        <p:spPr>
          <a:xfrm>
            <a:off x="5003800" y="1916262"/>
            <a:ext cx="647700" cy="1444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1685" name="ZoneTexte 44"/>
          <p:cNvSpPr txBox="1">
            <a:spLocks noChangeArrowheads="1"/>
          </p:cNvSpPr>
          <p:nvPr/>
        </p:nvSpPr>
        <p:spPr bwMode="auto">
          <a:xfrm>
            <a:off x="5724525" y="908720"/>
            <a:ext cx="34194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dirty="0" err="1">
                <a:ea typeface="ＭＳ Ｐゴシック" pitchFamily="34" charset="-128"/>
              </a:rPr>
              <a:t>homothetic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growth</a:t>
            </a:r>
            <a:r>
              <a:rPr lang="fr-FR" sz="1800" dirty="0">
                <a:ea typeface="ＭＳ Ｐゴシック" pitchFamily="34" charset="-128"/>
              </a:rPr>
              <a:t> (global </a:t>
            </a:r>
            <a:r>
              <a:rPr lang="fr-FR" sz="1800" dirty="0" err="1">
                <a:ea typeface="ＭＳ Ｐゴシック" pitchFamily="34" charset="-128"/>
              </a:rPr>
              <a:t>growth</a:t>
            </a:r>
            <a:r>
              <a:rPr lang="fr-FR" sz="1800" dirty="0">
                <a:ea typeface="ＭＳ Ｐゴシック" pitchFamily="34" charset="-128"/>
              </a:rPr>
              <a:t> of the </a:t>
            </a:r>
            <a:r>
              <a:rPr lang="fr-FR" sz="1800" dirty="0" err="1">
                <a:ea typeface="ＭＳ Ｐゴシック" pitchFamily="34" charset="-128"/>
              </a:rPr>
              <a:t>organ</a:t>
            </a:r>
            <a:r>
              <a:rPr lang="fr-FR" sz="1800" dirty="0">
                <a:ea typeface="ＭＳ Ｐゴシック" pitchFamily="34" charset="-128"/>
              </a:rPr>
              <a:t>) </a:t>
            </a:r>
            <a:r>
              <a:rPr lang="fr-FR" sz="1800" dirty="0" err="1">
                <a:ea typeface="ＭＳ Ｐゴシック" pitchFamily="34" charset="-128"/>
              </a:rPr>
              <a:t>at</a:t>
            </a:r>
            <a:r>
              <a:rPr lang="fr-FR" sz="1800" dirty="0">
                <a:ea typeface="ＭＳ Ｐゴシック" pitchFamily="34" charset="-128"/>
              </a:rPr>
              <a:t> rate </a:t>
            </a:r>
            <a:r>
              <a:rPr lang="fr-FR" sz="1800" i="1" dirty="0">
                <a:ea typeface="ＭＳ Ｐゴシック" pitchFamily="34" charset="-128"/>
              </a:rPr>
              <a:t>k</a:t>
            </a:r>
          </a:p>
        </p:txBody>
      </p:sp>
      <p:sp>
        <p:nvSpPr>
          <p:cNvPr id="71686" name="ZoneTexte 45"/>
          <p:cNvSpPr txBox="1">
            <a:spLocks noChangeArrowheads="1"/>
          </p:cNvSpPr>
          <p:nvPr/>
        </p:nvSpPr>
        <p:spPr bwMode="auto">
          <a:xfrm>
            <a:off x="5724525" y="1844824"/>
            <a:ext cx="3275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dirty="0">
                <a:ea typeface="ＭＳ Ｐゴシック" pitchFamily="34" charset="-128"/>
              </a:rPr>
              <a:t>gradient </a:t>
            </a:r>
            <a:r>
              <a:rPr lang="fr-FR" sz="1800" dirty="0" err="1">
                <a:ea typeface="ＭＳ Ｐゴシック" pitchFamily="34" charset="-128"/>
              </a:rPr>
              <a:t>induced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growth</a:t>
            </a:r>
            <a:r>
              <a:rPr lang="fr-FR" sz="1800" dirty="0">
                <a:ea typeface="ＭＳ Ｐゴシック" pitchFamily="34" charset="-128"/>
              </a:rPr>
              <a:t> of the </a:t>
            </a:r>
            <a:r>
              <a:rPr lang="fr-FR" sz="1800" dirty="0" err="1">
                <a:ea typeface="ＭＳ Ｐゴシック" pitchFamily="34" charset="-128"/>
              </a:rPr>
              <a:t>bronchi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at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velocity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i="1" dirty="0">
                <a:ea typeface="ＭＳ Ｐゴシック" pitchFamily="34" charset="-128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730701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9"/>
          <p:cNvSpPr txBox="1">
            <a:spLocks noChangeArrowheads="1"/>
          </p:cNvSpPr>
          <p:nvPr/>
        </p:nvSpPr>
        <p:spPr bwMode="auto">
          <a:xfrm>
            <a:off x="0" y="188913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err="1">
                <a:ea typeface="ＭＳ Ｐゴシック" pitchFamily="34" charset="-128"/>
              </a:rPr>
              <a:t>Why</a:t>
            </a:r>
            <a:r>
              <a:rPr lang="fr-FR" sz="2000" b="1" dirty="0">
                <a:ea typeface="ＭＳ Ｐゴシック" pitchFamily="34" charset="-128"/>
              </a:rPr>
              <a:t> and how do </a:t>
            </a:r>
            <a:r>
              <a:rPr lang="fr-FR" sz="2000" b="1" dirty="0" err="1">
                <a:ea typeface="ＭＳ Ｐゴシック" pitchFamily="34" charset="-128"/>
              </a:rPr>
              <a:t>bronchi</a:t>
            </a:r>
            <a:r>
              <a:rPr lang="fr-FR" sz="2000" b="1" dirty="0">
                <a:ea typeface="ＭＳ Ｐゴシック" pitchFamily="34" charset="-128"/>
              </a:rPr>
              <a:t> sizes </a:t>
            </a:r>
            <a:r>
              <a:rPr lang="fr-FR" sz="2000" b="1" dirty="0" err="1">
                <a:ea typeface="ＭＳ Ｐゴシック" pitchFamily="34" charset="-128"/>
              </a:rPr>
              <a:t>decrease</a:t>
            </a:r>
            <a:r>
              <a:rPr lang="fr-FR" sz="2000" b="1" dirty="0">
                <a:ea typeface="ＭＳ Ｐゴシック" pitchFamily="34" charset="-128"/>
              </a:rPr>
              <a:t> </a:t>
            </a:r>
            <a:r>
              <a:rPr lang="fr-FR" sz="2000" b="1" dirty="0" err="1">
                <a:ea typeface="ＭＳ Ｐゴシック" pitchFamily="34" charset="-128"/>
              </a:rPr>
              <a:t>with</a:t>
            </a:r>
            <a:r>
              <a:rPr lang="fr-FR" sz="2000" b="1" dirty="0">
                <a:ea typeface="ＭＳ Ｐゴシック" pitchFamily="34" charset="-128"/>
              </a:rPr>
              <a:t> </a:t>
            </a:r>
            <a:r>
              <a:rPr lang="fr-FR" sz="2000" b="1" dirty="0" err="1">
                <a:ea typeface="ＭＳ Ｐゴシック" pitchFamily="34" charset="-128"/>
              </a:rPr>
              <a:t>generations</a:t>
            </a:r>
            <a:r>
              <a:rPr lang="fr-FR" sz="2000" b="1" dirty="0">
                <a:ea typeface="ＭＳ Ｐゴシック" pitchFamily="34" charset="-128"/>
              </a:rPr>
              <a:t>?</a:t>
            </a:r>
            <a:endParaRPr lang="fr-FR" sz="2000" b="1" i="1" dirty="0">
              <a:ea typeface="ＭＳ Ｐゴシック" pitchFamily="34" charset="-128"/>
            </a:endParaRPr>
          </a:p>
        </p:txBody>
      </p:sp>
      <p:grpSp>
        <p:nvGrpSpPr>
          <p:cNvPr id="71682" name="Groupe 40"/>
          <p:cNvGrpSpPr>
            <a:grpSpLocks/>
          </p:cNvGrpSpPr>
          <p:nvPr/>
        </p:nvGrpSpPr>
        <p:grpSpPr bwMode="auto">
          <a:xfrm>
            <a:off x="250825" y="908050"/>
            <a:ext cx="3960813" cy="2160588"/>
            <a:chOff x="467544" y="1844824"/>
            <a:chExt cx="3960440" cy="2160240"/>
          </a:xfrm>
        </p:grpSpPr>
        <p:sp>
          <p:nvSpPr>
            <p:cNvPr id="5" name="Organigramme : Délai 4"/>
            <p:cNvSpPr/>
            <p:nvPr/>
          </p:nvSpPr>
          <p:spPr>
            <a:xfrm>
              <a:off x="899303" y="2492420"/>
              <a:ext cx="2449282" cy="792035"/>
            </a:xfrm>
            <a:prstGeom prst="flowChartDe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H="1" flipV="1">
              <a:off x="538975" y="1916250"/>
              <a:ext cx="288898" cy="4333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flipV="1">
              <a:off x="1546942" y="1844824"/>
              <a:ext cx="0" cy="5047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V="1">
              <a:off x="2339031" y="1844824"/>
              <a:ext cx="0" cy="5047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flipV="1">
              <a:off x="2915238" y="1916250"/>
              <a:ext cx="215880" cy="5047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V="1">
              <a:off x="3348586" y="2349568"/>
              <a:ext cx="503190" cy="2158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3420016" y="3141603"/>
              <a:ext cx="503191" cy="2872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H="1">
              <a:off x="467544" y="3428894"/>
              <a:ext cx="360329" cy="4317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1546942" y="3428894"/>
              <a:ext cx="0" cy="5761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2339031" y="3428894"/>
              <a:ext cx="0" cy="5761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>
              <a:off x="2988257" y="3357468"/>
              <a:ext cx="287311" cy="5031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698" name="ZoneTexte 38"/>
            <p:cNvSpPr txBox="1">
              <a:spLocks noChangeArrowheads="1"/>
            </p:cNvSpPr>
            <p:nvPr/>
          </p:nvSpPr>
          <p:spPr bwMode="auto">
            <a:xfrm>
              <a:off x="1331640" y="2669387"/>
              <a:ext cx="1224635" cy="400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2000" dirty="0" err="1">
                  <a:ea typeface="ＭＳ Ｐゴシック" pitchFamily="34" charset="-128"/>
                </a:rPr>
                <a:t>bronchi</a:t>
              </a:r>
              <a:endParaRPr lang="fr-FR" sz="2000" dirty="0">
                <a:ea typeface="ＭＳ Ｐゴシック" pitchFamily="34" charset="-128"/>
              </a:endParaRPr>
            </a:p>
          </p:txBody>
        </p:sp>
        <p:sp>
          <p:nvSpPr>
            <p:cNvPr id="40" name="Flèche droite 39"/>
            <p:cNvSpPr/>
            <p:nvPr/>
          </p:nvSpPr>
          <p:spPr>
            <a:xfrm>
              <a:off x="3635896" y="2781298"/>
              <a:ext cx="792088" cy="215865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cxnSp>
        <p:nvCxnSpPr>
          <p:cNvPr id="42" name="Connecteur droit avec flèche 41"/>
          <p:cNvCxnSpPr/>
          <p:nvPr/>
        </p:nvCxnSpPr>
        <p:spPr>
          <a:xfrm>
            <a:off x="5003800" y="1124620"/>
            <a:ext cx="5762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Flèche droite 43"/>
          <p:cNvSpPr/>
          <p:nvPr/>
        </p:nvSpPr>
        <p:spPr>
          <a:xfrm>
            <a:off x="5003800" y="1916262"/>
            <a:ext cx="647700" cy="1444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1685" name="ZoneTexte 44"/>
          <p:cNvSpPr txBox="1">
            <a:spLocks noChangeArrowheads="1"/>
          </p:cNvSpPr>
          <p:nvPr/>
        </p:nvSpPr>
        <p:spPr bwMode="auto">
          <a:xfrm>
            <a:off x="5724525" y="908720"/>
            <a:ext cx="34194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dirty="0" err="1">
                <a:ea typeface="ＭＳ Ｐゴシック" pitchFamily="34" charset="-128"/>
              </a:rPr>
              <a:t>homothetic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growth</a:t>
            </a:r>
            <a:r>
              <a:rPr lang="fr-FR" sz="1800" dirty="0">
                <a:ea typeface="ＭＳ Ｐゴシック" pitchFamily="34" charset="-128"/>
              </a:rPr>
              <a:t> (global </a:t>
            </a:r>
            <a:r>
              <a:rPr lang="fr-FR" sz="1800" dirty="0" err="1">
                <a:ea typeface="ＭＳ Ｐゴシック" pitchFamily="34" charset="-128"/>
              </a:rPr>
              <a:t>growth</a:t>
            </a:r>
            <a:r>
              <a:rPr lang="fr-FR" sz="1800" dirty="0">
                <a:ea typeface="ＭＳ Ｐゴシック" pitchFamily="34" charset="-128"/>
              </a:rPr>
              <a:t> of the </a:t>
            </a:r>
            <a:r>
              <a:rPr lang="fr-FR" sz="1800" dirty="0" err="1">
                <a:ea typeface="ＭＳ Ｐゴシック" pitchFamily="34" charset="-128"/>
              </a:rPr>
              <a:t>organ</a:t>
            </a:r>
            <a:r>
              <a:rPr lang="fr-FR" sz="1800" dirty="0">
                <a:ea typeface="ＭＳ Ｐゴシック" pitchFamily="34" charset="-128"/>
              </a:rPr>
              <a:t>) </a:t>
            </a:r>
            <a:r>
              <a:rPr lang="fr-FR" sz="1800" dirty="0" err="1">
                <a:ea typeface="ＭＳ Ｐゴシック" pitchFamily="34" charset="-128"/>
              </a:rPr>
              <a:t>at</a:t>
            </a:r>
            <a:r>
              <a:rPr lang="fr-FR" sz="1800" dirty="0">
                <a:ea typeface="ＭＳ Ｐゴシック" pitchFamily="34" charset="-128"/>
              </a:rPr>
              <a:t> rate </a:t>
            </a:r>
            <a:r>
              <a:rPr lang="fr-FR" sz="1800" i="1" dirty="0">
                <a:ea typeface="ＭＳ Ｐゴシック" pitchFamily="34" charset="-128"/>
              </a:rPr>
              <a:t>k</a:t>
            </a:r>
          </a:p>
        </p:txBody>
      </p:sp>
      <p:sp>
        <p:nvSpPr>
          <p:cNvPr id="71686" name="ZoneTexte 45"/>
          <p:cNvSpPr txBox="1">
            <a:spLocks noChangeArrowheads="1"/>
          </p:cNvSpPr>
          <p:nvPr/>
        </p:nvSpPr>
        <p:spPr bwMode="auto">
          <a:xfrm>
            <a:off x="5724525" y="1844824"/>
            <a:ext cx="3275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dirty="0">
                <a:ea typeface="ＭＳ Ｐゴシック" pitchFamily="34" charset="-128"/>
              </a:rPr>
              <a:t>gradient </a:t>
            </a:r>
            <a:r>
              <a:rPr lang="fr-FR" sz="1800" dirty="0" err="1">
                <a:ea typeface="ＭＳ Ｐゴシック" pitchFamily="34" charset="-128"/>
              </a:rPr>
              <a:t>induced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growth</a:t>
            </a:r>
            <a:r>
              <a:rPr lang="fr-FR" sz="1800" dirty="0">
                <a:ea typeface="ＭＳ Ｐゴシック" pitchFamily="34" charset="-128"/>
              </a:rPr>
              <a:t> of the </a:t>
            </a:r>
            <a:r>
              <a:rPr lang="fr-FR" sz="1800" dirty="0" err="1">
                <a:ea typeface="ＭＳ Ｐゴシック" pitchFamily="34" charset="-128"/>
              </a:rPr>
              <a:t>bronchi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at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velocity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i="1" dirty="0">
                <a:ea typeface="ＭＳ Ｐゴシック" pitchFamily="34" charset="-128"/>
              </a:rPr>
              <a:t>v</a:t>
            </a:r>
          </a:p>
        </p:txBody>
      </p:sp>
      <p:sp>
        <p:nvSpPr>
          <p:cNvPr id="21" name="ZoneTexte 49"/>
          <p:cNvSpPr txBox="1">
            <a:spLocks noChangeArrowheads="1"/>
          </p:cNvSpPr>
          <p:nvPr/>
        </p:nvSpPr>
        <p:spPr bwMode="auto">
          <a:xfrm>
            <a:off x="0" y="34290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dirty="0">
                <a:ea typeface="ＭＳ Ｐゴシック" pitchFamily="34" charset="-128"/>
              </a:rPr>
              <a:t>The </a:t>
            </a:r>
            <a:r>
              <a:rPr lang="fr-FR" sz="1800" dirty="0" err="1">
                <a:ea typeface="ＭＳ Ｐゴシック" pitchFamily="34" charset="-128"/>
              </a:rPr>
              <a:t>bronchi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diameter</a:t>
            </a:r>
            <a:r>
              <a:rPr lang="fr-FR" sz="1800" dirty="0">
                <a:ea typeface="ＭＳ Ｐゴシック" pitchFamily="34" charset="-128"/>
              </a:rPr>
              <a:t> D and the </a:t>
            </a:r>
            <a:r>
              <a:rPr lang="fr-FR" sz="1800" dirty="0" err="1">
                <a:ea typeface="ＭＳ Ｐゴシック" pitchFamily="34" charset="-128"/>
              </a:rPr>
              <a:t>bronchi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length</a:t>
            </a:r>
            <a:r>
              <a:rPr lang="fr-FR" sz="1800" dirty="0">
                <a:ea typeface="ＭＳ Ｐゴシック" pitchFamily="34" charset="-128"/>
              </a:rPr>
              <a:t> L check the </a:t>
            </a:r>
            <a:r>
              <a:rPr lang="fr-FR" sz="1800" dirty="0" err="1">
                <a:ea typeface="ＭＳ Ｐゴシック" pitchFamily="34" charset="-128"/>
              </a:rPr>
              <a:t>equations</a:t>
            </a:r>
            <a:r>
              <a:rPr lang="fr-FR" sz="1800" dirty="0">
                <a:ea typeface="ＭＳ Ｐゴシック" pitchFamily="34" charset="-128"/>
              </a:rPr>
              <a:t> :</a:t>
            </a:r>
          </a:p>
        </p:txBody>
      </p:sp>
      <p:graphicFrame>
        <p:nvGraphicFramePr>
          <p:cNvPr id="22" name="Object 39"/>
          <p:cNvGraphicFramePr>
            <a:graphicFrameLocks noChangeAspect="1"/>
          </p:cNvGraphicFramePr>
          <p:nvPr/>
        </p:nvGraphicFramePr>
        <p:xfrm>
          <a:off x="2706688" y="4005263"/>
          <a:ext cx="37147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47" name="Equation" r:id="rId3" imgW="2362200" imgH="393700" progId="Equation.3">
                  <p:embed/>
                </p:oleObj>
              </mc:Choice>
              <mc:Fallback>
                <p:oleObj name="Equation" r:id="rId3" imgW="2362200" imgH="393700" progId="Equation.3">
                  <p:embed/>
                  <p:pic>
                    <p:nvPicPr>
                      <p:cNvPr id="22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6688" y="4005263"/>
                        <a:ext cx="3714750" cy="6191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811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9"/>
          <p:cNvSpPr txBox="1">
            <a:spLocks noChangeArrowheads="1"/>
          </p:cNvSpPr>
          <p:nvPr/>
        </p:nvSpPr>
        <p:spPr bwMode="auto">
          <a:xfrm>
            <a:off x="0" y="188913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err="1">
                <a:ea typeface="ＭＳ Ｐゴシック" pitchFamily="34" charset="-128"/>
              </a:rPr>
              <a:t>Why</a:t>
            </a:r>
            <a:r>
              <a:rPr lang="fr-FR" sz="2000" b="1" dirty="0">
                <a:ea typeface="ＭＳ Ｐゴシック" pitchFamily="34" charset="-128"/>
              </a:rPr>
              <a:t> and how do </a:t>
            </a:r>
            <a:r>
              <a:rPr lang="fr-FR" sz="2000" b="1" dirty="0" err="1">
                <a:ea typeface="ＭＳ Ｐゴシック" pitchFamily="34" charset="-128"/>
              </a:rPr>
              <a:t>bronchi</a:t>
            </a:r>
            <a:r>
              <a:rPr lang="fr-FR" sz="2000" b="1" dirty="0">
                <a:ea typeface="ＭＳ Ｐゴシック" pitchFamily="34" charset="-128"/>
              </a:rPr>
              <a:t> sizes </a:t>
            </a:r>
            <a:r>
              <a:rPr lang="fr-FR" sz="2000" b="1" dirty="0" err="1">
                <a:ea typeface="ＭＳ Ｐゴシック" pitchFamily="34" charset="-128"/>
              </a:rPr>
              <a:t>decrease</a:t>
            </a:r>
            <a:r>
              <a:rPr lang="fr-FR" sz="2000" b="1" dirty="0">
                <a:ea typeface="ＭＳ Ｐゴシック" pitchFamily="34" charset="-128"/>
              </a:rPr>
              <a:t> </a:t>
            </a:r>
            <a:r>
              <a:rPr lang="fr-FR" sz="2000" b="1" dirty="0" err="1">
                <a:ea typeface="ＭＳ Ｐゴシック" pitchFamily="34" charset="-128"/>
              </a:rPr>
              <a:t>with</a:t>
            </a:r>
            <a:r>
              <a:rPr lang="fr-FR" sz="2000" b="1" dirty="0">
                <a:ea typeface="ＭＳ Ｐゴシック" pitchFamily="34" charset="-128"/>
              </a:rPr>
              <a:t> </a:t>
            </a:r>
            <a:r>
              <a:rPr lang="fr-FR" sz="2000" b="1" dirty="0" err="1">
                <a:ea typeface="ＭＳ Ｐゴシック" pitchFamily="34" charset="-128"/>
              </a:rPr>
              <a:t>generations</a:t>
            </a:r>
            <a:r>
              <a:rPr lang="fr-FR" sz="2000" b="1" dirty="0">
                <a:ea typeface="ＭＳ Ｐゴシック" pitchFamily="34" charset="-128"/>
              </a:rPr>
              <a:t>?</a:t>
            </a:r>
            <a:endParaRPr lang="fr-FR" sz="2000" b="1" i="1" dirty="0">
              <a:ea typeface="ＭＳ Ｐゴシック" pitchFamily="34" charset="-128"/>
            </a:endParaRPr>
          </a:p>
        </p:txBody>
      </p:sp>
      <p:grpSp>
        <p:nvGrpSpPr>
          <p:cNvPr id="71682" name="Groupe 40"/>
          <p:cNvGrpSpPr>
            <a:grpSpLocks/>
          </p:cNvGrpSpPr>
          <p:nvPr/>
        </p:nvGrpSpPr>
        <p:grpSpPr bwMode="auto">
          <a:xfrm>
            <a:off x="250825" y="908050"/>
            <a:ext cx="3960813" cy="2160588"/>
            <a:chOff x="467544" y="1844824"/>
            <a:chExt cx="3960440" cy="2160240"/>
          </a:xfrm>
        </p:grpSpPr>
        <p:sp>
          <p:nvSpPr>
            <p:cNvPr id="5" name="Organigramme : Délai 4"/>
            <p:cNvSpPr/>
            <p:nvPr/>
          </p:nvSpPr>
          <p:spPr>
            <a:xfrm>
              <a:off x="899303" y="2492420"/>
              <a:ext cx="2449282" cy="792035"/>
            </a:xfrm>
            <a:prstGeom prst="flowChartDe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H="1" flipV="1">
              <a:off x="538975" y="1916250"/>
              <a:ext cx="288898" cy="4333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flipV="1">
              <a:off x="1546942" y="1844824"/>
              <a:ext cx="0" cy="5047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V="1">
              <a:off x="2339031" y="1844824"/>
              <a:ext cx="0" cy="5047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flipV="1">
              <a:off x="2915238" y="1916250"/>
              <a:ext cx="215880" cy="5047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V="1">
              <a:off x="3348586" y="2349568"/>
              <a:ext cx="503190" cy="2158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3420016" y="3141603"/>
              <a:ext cx="503191" cy="2872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H="1">
              <a:off x="467544" y="3428894"/>
              <a:ext cx="360329" cy="4317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>
              <a:off x="1546942" y="3428894"/>
              <a:ext cx="0" cy="5761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>
              <a:off x="2339031" y="3428894"/>
              <a:ext cx="0" cy="57617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/>
            <p:cNvCxnSpPr/>
            <p:nvPr/>
          </p:nvCxnSpPr>
          <p:spPr>
            <a:xfrm>
              <a:off x="2988257" y="3357468"/>
              <a:ext cx="287311" cy="5031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1698" name="ZoneTexte 38"/>
            <p:cNvSpPr txBox="1">
              <a:spLocks noChangeArrowheads="1"/>
            </p:cNvSpPr>
            <p:nvPr/>
          </p:nvSpPr>
          <p:spPr bwMode="auto">
            <a:xfrm>
              <a:off x="1331640" y="2669387"/>
              <a:ext cx="1224635" cy="400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2000" dirty="0" err="1">
                  <a:ea typeface="ＭＳ Ｐゴシック" pitchFamily="34" charset="-128"/>
                </a:rPr>
                <a:t>bronchi</a:t>
              </a:r>
              <a:endParaRPr lang="fr-FR" sz="2000" dirty="0">
                <a:ea typeface="ＭＳ Ｐゴシック" pitchFamily="34" charset="-128"/>
              </a:endParaRPr>
            </a:p>
          </p:txBody>
        </p:sp>
        <p:sp>
          <p:nvSpPr>
            <p:cNvPr id="40" name="Flèche droite 39"/>
            <p:cNvSpPr/>
            <p:nvPr/>
          </p:nvSpPr>
          <p:spPr>
            <a:xfrm>
              <a:off x="3635896" y="2781298"/>
              <a:ext cx="792088" cy="215865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cxnSp>
        <p:nvCxnSpPr>
          <p:cNvPr id="42" name="Connecteur droit avec flèche 41"/>
          <p:cNvCxnSpPr/>
          <p:nvPr/>
        </p:nvCxnSpPr>
        <p:spPr>
          <a:xfrm>
            <a:off x="5003800" y="1124620"/>
            <a:ext cx="5762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Flèche droite 43"/>
          <p:cNvSpPr/>
          <p:nvPr/>
        </p:nvSpPr>
        <p:spPr>
          <a:xfrm>
            <a:off x="5003800" y="1916262"/>
            <a:ext cx="647700" cy="1444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1685" name="ZoneTexte 44"/>
          <p:cNvSpPr txBox="1">
            <a:spLocks noChangeArrowheads="1"/>
          </p:cNvSpPr>
          <p:nvPr/>
        </p:nvSpPr>
        <p:spPr bwMode="auto">
          <a:xfrm>
            <a:off x="5724525" y="908720"/>
            <a:ext cx="34194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b="1" dirty="0" err="1">
                <a:ea typeface="ＭＳ Ｐゴシック" pitchFamily="34" charset="-128"/>
              </a:rPr>
              <a:t>homothetic</a:t>
            </a:r>
            <a:r>
              <a:rPr lang="fr-FR" sz="1800" b="1" dirty="0">
                <a:ea typeface="ＭＳ Ｐゴシック" pitchFamily="34" charset="-128"/>
              </a:rPr>
              <a:t> </a:t>
            </a:r>
            <a:r>
              <a:rPr lang="fr-FR" sz="1800" b="1" dirty="0" err="1">
                <a:ea typeface="ＭＳ Ｐゴシック" pitchFamily="34" charset="-128"/>
              </a:rPr>
              <a:t>growth</a:t>
            </a:r>
            <a:r>
              <a:rPr lang="fr-FR" sz="1800" b="1" dirty="0">
                <a:ea typeface="ＭＳ Ｐゴシック" pitchFamily="34" charset="-128"/>
              </a:rPr>
              <a:t> </a:t>
            </a:r>
            <a:r>
              <a:rPr lang="fr-FR" sz="1800" dirty="0">
                <a:ea typeface="ＭＳ Ｐゴシック" pitchFamily="34" charset="-128"/>
              </a:rPr>
              <a:t>(global </a:t>
            </a:r>
            <a:r>
              <a:rPr lang="fr-FR" sz="1800" dirty="0" err="1">
                <a:ea typeface="ＭＳ Ｐゴシック" pitchFamily="34" charset="-128"/>
              </a:rPr>
              <a:t>growth</a:t>
            </a:r>
            <a:r>
              <a:rPr lang="fr-FR" sz="1800" dirty="0">
                <a:ea typeface="ＭＳ Ｐゴシック" pitchFamily="34" charset="-128"/>
              </a:rPr>
              <a:t> of the </a:t>
            </a:r>
            <a:r>
              <a:rPr lang="fr-FR" sz="1800" dirty="0" err="1">
                <a:ea typeface="ＭＳ Ｐゴシック" pitchFamily="34" charset="-128"/>
              </a:rPr>
              <a:t>organ</a:t>
            </a:r>
            <a:r>
              <a:rPr lang="fr-FR" sz="1800" dirty="0">
                <a:ea typeface="ＭＳ Ｐゴシック" pitchFamily="34" charset="-128"/>
              </a:rPr>
              <a:t>) </a:t>
            </a:r>
            <a:r>
              <a:rPr lang="fr-FR" sz="1800" dirty="0" err="1">
                <a:ea typeface="ＭＳ Ｐゴシック" pitchFamily="34" charset="-128"/>
              </a:rPr>
              <a:t>at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b="1" dirty="0">
                <a:ea typeface="ＭＳ Ｐゴシック" pitchFamily="34" charset="-128"/>
              </a:rPr>
              <a:t>rate </a:t>
            </a:r>
            <a:r>
              <a:rPr lang="fr-FR" sz="1800" b="1" i="1" dirty="0">
                <a:ea typeface="ＭＳ Ｐゴシック" pitchFamily="34" charset="-128"/>
              </a:rPr>
              <a:t>k</a:t>
            </a:r>
          </a:p>
        </p:txBody>
      </p:sp>
      <p:sp>
        <p:nvSpPr>
          <p:cNvPr id="71686" name="ZoneTexte 45"/>
          <p:cNvSpPr txBox="1">
            <a:spLocks noChangeArrowheads="1"/>
          </p:cNvSpPr>
          <p:nvPr/>
        </p:nvSpPr>
        <p:spPr bwMode="auto">
          <a:xfrm>
            <a:off x="5724525" y="1844824"/>
            <a:ext cx="3275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b="1" dirty="0">
                <a:ea typeface="ＭＳ Ｐゴシック" pitchFamily="34" charset="-128"/>
              </a:rPr>
              <a:t>gradient </a:t>
            </a:r>
            <a:r>
              <a:rPr lang="fr-FR" sz="1800" b="1" dirty="0" err="1">
                <a:ea typeface="ＭＳ Ｐゴシック" pitchFamily="34" charset="-128"/>
              </a:rPr>
              <a:t>induced</a:t>
            </a:r>
            <a:r>
              <a:rPr lang="fr-FR" sz="1800" b="1" dirty="0">
                <a:ea typeface="ＭＳ Ｐゴシック" pitchFamily="34" charset="-128"/>
              </a:rPr>
              <a:t> </a:t>
            </a:r>
            <a:r>
              <a:rPr lang="fr-FR" sz="1800" b="1" dirty="0" err="1">
                <a:ea typeface="ＭＳ Ｐゴシック" pitchFamily="34" charset="-128"/>
              </a:rPr>
              <a:t>growth</a:t>
            </a:r>
            <a:r>
              <a:rPr lang="fr-FR" sz="1800" b="1" dirty="0">
                <a:ea typeface="ＭＳ Ｐゴシック" pitchFamily="34" charset="-128"/>
              </a:rPr>
              <a:t> </a:t>
            </a:r>
            <a:r>
              <a:rPr lang="fr-FR" sz="1800" dirty="0">
                <a:ea typeface="ＭＳ Ｐゴシック" pitchFamily="34" charset="-128"/>
              </a:rPr>
              <a:t>of the </a:t>
            </a:r>
            <a:r>
              <a:rPr lang="fr-FR" sz="1800" dirty="0" err="1">
                <a:ea typeface="ＭＳ Ｐゴシック" pitchFamily="34" charset="-128"/>
              </a:rPr>
              <a:t>bronchi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at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b="1" dirty="0" err="1">
                <a:ea typeface="ＭＳ Ｐゴシック" pitchFamily="34" charset="-128"/>
              </a:rPr>
              <a:t>velocity</a:t>
            </a:r>
            <a:r>
              <a:rPr lang="fr-FR" sz="1800" b="1" dirty="0">
                <a:ea typeface="ＭＳ Ｐゴシック" pitchFamily="34" charset="-128"/>
              </a:rPr>
              <a:t> </a:t>
            </a:r>
            <a:r>
              <a:rPr lang="fr-FR" sz="1800" b="1" i="1" dirty="0">
                <a:ea typeface="ＭＳ Ｐゴシック" pitchFamily="34" charset="-128"/>
              </a:rPr>
              <a:t>v</a:t>
            </a:r>
          </a:p>
        </p:txBody>
      </p:sp>
      <p:sp>
        <p:nvSpPr>
          <p:cNvPr id="21" name="ZoneTexte 49"/>
          <p:cNvSpPr txBox="1">
            <a:spLocks noChangeArrowheads="1"/>
          </p:cNvSpPr>
          <p:nvPr/>
        </p:nvSpPr>
        <p:spPr bwMode="auto">
          <a:xfrm>
            <a:off x="0" y="34290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dirty="0">
                <a:ea typeface="ＭＳ Ｐゴシック" pitchFamily="34" charset="-128"/>
              </a:rPr>
              <a:t>The </a:t>
            </a:r>
            <a:r>
              <a:rPr lang="fr-FR" sz="1800" dirty="0" err="1">
                <a:ea typeface="ＭＳ Ｐゴシック" pitchFamily="34" charset="-128"/>
              </a:rPr>
              <a:t>bronchi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diameter</a:t>
            </a:r>
            <a:r>
              <a:rPr lang="fr-FR" sz="1800" dirty="0">
                <a:ea typeface="ＭＳ Ｐゴシック" pitchFamily="34" charset="-128"/>
              </a:rPr>
              <a:t> D and the </a:t>
            </a:r>
            <a:r>
              <a:rPr lang="fr-FR" sz="1800" dirty="0" err="1">
                <a:ea typeface="ＭＳ Ｐゴシック" pitchFamily="34" charset="-128"/>
              </a:rPr>
              <a:t>bronchi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length</a:t>
            </a:r>
            <a:r>
              <a:rPr lang="fr-FR" sz="1800" dirty="0">
                <a:ea typeface="ＭＳ Ｐゴシック" pitchFamily="34" charset="-128"/>
              </a:rPr>
              <a:t> L check the </a:t>
            </a:r>
            <a:r>
              <a:rPr lang="fr-FR" sz="1800" dirty="0" err="1">
                <a:ea typeface="ＭＳ Ｐゴシック" pitchFamily="34" charset="-128"/>
              </a:rPr>
              <a:t>equations</a:t>
            </a:r>
            <a:r>
              <a:rPr lang="fr-FR" sz="1800" dirty="0">
                <a:ea typeface="ＭＳ Ｐゴシック" pitchFamily="34" charset="-128"/>
              </a:rPr>
              <a:t> :</a:t>
            </a:r>
          </a:p>
        </p:txBody>
      </p:sp>
      <p:graphicFrame>
        <p:nvGraphicFramePr>
          <p:cNvPr id="22" name="Object 39"/>
          <p:cNvGraphicFramePr>
            <a:graphicFrameLocks noChangeAspect="1"/>
          </p:cNvGraphicFramePr>
          <p:nvPr/>
        </p:nvGraphicFramePr>
        <p:xfrm>
          <a:off x="2706688" y="4005263"/>
          <a:ext cx="37147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71" name="Equation" r:id="rId3" imgW="2362200" imgH="393700" progId="Equation.3">
                  <p:embed/>
                </p:oleObj>
              </mc:Choice>
              <mc:Fallback>
                <p:oleObj name="Equation" r:id="rId3" imgW="2362200" imgH="393700" progId="Equation.3">
                  <p:embed/>
                  <p:pic>
                    <p:nvPicPr>
                      <p:cNvPr id="22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6688" y="4005263"/>
                        <a:ext cx="3714750" cy="6191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8356" y="5589240"/>
            <a:ext cx="4457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51"/>
          <p:cNvSpPr txBox="1">
            <a:spLocks noChangeArrowheads="1"/>
          </p:cNvSpPr>
          <p:nvPr/>
        </p:nvSpPr>
        <p:spPr bwMode="auto">
          <a:xfrm>
            <a:off x="0" y="486886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dirty="0" err="1">
                <a:ea typeface="ＭＳ Ｐゴシック" pitchFamily="34" charset="-128"/>
              </a:rPr>
              <a:t>Then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calling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T</a:t>
            </a:r>
            <a:r>
              <a:rPr lang="fr-FR" sz="1800" dirty="0">
                <a:ea typeface="ＭＳ Ｐゴシック" pitchFamily="34" charset="-128"/>
              </a:rPr>
              <a:t> the </a:t>
            </a:r>
            <a:r>
              <a:rPr lang="fr-FR" sz="1800" dirty="0" err="1">
                <a:ea typeface="ＭＳ Ｐゴシック" pitchFamily="34" charset="-128"/>
              </a:rPr>
              <a:t>mean</a:t>
            </a:r>
            <a:r>
              <a:rPr lang="fr-FR" sz="1800" dirty="0">
                <a:ea typeface="ＭＳ Ｐゴシック" pitchFamily="34" charset="-128"/>
              </a:rPr>
              <a:t> time </a:t>
            </a:r>
            <a:r>
              <a:rPr lang="fr-FR" sz="1800" dirty="0" err="1">
                <a:ea typeface="ＭＳ Ｐゴシック" pitchFamily="34" charset="-128"/>
              </a:rPr>
              <a:t>between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two</a:t>
            </a:r>
            <a:r>
              <a:rPr lang="fr-FR" sz="1800" dirty="0">
                <a:ea typeface="ＭＳ Ｐゴシック" pitchFamily="34" charset="-128"/>
              </a:rPr>
              <a:t> bifurcations and D</a:t>
            </a:r>
            <a:r>
              <a:rPr lang="fr-FR" sz="1800" baseline="-25000" dirty="0">
                <a:ea typeface="ＭＳ Ｐゴシック" pitchFamily="34" charset="-128"/>
              </a:rPr>
              <a:t>0</a:t>
            </a:r>
            <a:r>
              <a:rPr lang="fr-FR" sz="1800" dirty="0">
                <a:ea typeface="ＭＳ Ｐゴシック" pitchFamily="34" charset="-128"/>
              </a:rPr>
              <a:t> the </a:t>
            </a:r>
            <a:r>
              <a:rPr lang="fr-FR" sz="1800" dirty="0" err="1">
                <a:ea typeface="ＭＳ Ｐゴシック" pitchFamily="34" charset="-128"/>
              </a:rPr>
              <a:t>bronchi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diameter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at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its</a:t>
            </a:r>
            <a:r>
              <a:rPr lang="fr-FR" sz="1800" dirty="0">
                <a:ea typeface="ＭＳ Ｐゴシック" pitchFamily="34" charset="-128"/>
              </a:rPr>
              <a:t> </a:t>
            </a:r>
            <a:r>
              <a:rPr lang="fr-FR" sz="1800" dirty="0" err="1">
                <a:ea typeface="ＭＳ Ｐゴシック" pitchFamily="34" charset="-128"/>
              </a:rPr>
              <a:t>emergence</a:t>
            </a:r>
            <a:r>
              <a:rPr lang="fr-FR" sz="1800" dirty="0">
                <a:ea typeface="ＭＳ Ｐゴシック" pitchFamily="34" charset="-128"/>
              </a:rPr>
              <a:t> (</a:t>
            </a:r>
            <a:r>
              <a:rPr lang="fr-FR" sz="1800" dirty="0" err="1">
                <a:ea typeface="ＭＳ Ｐゴシック" pitchFamily="34" charset="-128"/>
              </a:rPr>
              <a:t>instability</a:t>
            </a:r>
            <a:r>
              <a:rPr lang="fr-FR" sz="1800" dirty="0">
                <a:ea typeface="ＭＳ Ｐゴシック" pitchFamily="34" charset="-128"/>
              </a:rPr>
              <a:t> size) : </a:t>
            </a:r>
          </a:p>
        </p:txBody>
      </p:sp>
      <p:pic>
        <p:nvPicPr>
          <p:cNvPr id="2" name="Picture 1" descr="Capture d’écran 2014-08-25 à 14.22.56.png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7" t="54500" r="45106" b="37736"/>
          <a:stretch/>
        </p:blipFill>
        <p:spPr>
          <a:xfrm>
            <a:off x="6156176" y="5733256"/>
            <a:ext cx="1624234" cy="68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3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F960680B-1049-074E-A98A-1456ABE17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8542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800" b="1" dirty="0" err="1">
                <a:solidFill>
                  <a:srgbClr val="660066"/>
                </a:solidFill>
              </a:rPr>
              <a:t>Role</a:t>
            </a:r>
            <a:r>
              <a:rPr lang="fr-FR" sz="2800" b="1" dirty="0">
                <a:solidFill>
                  <a:srgbClr val="660066"/>
                </a:solidFill>
              </a:rPr>
              <a:t> of noise on </a:t>
            </a:r>
            <a:r>
              <a:rPr lang="fr-FR" sz="2800" b="1" dirty="0" err="1">
                <a:solidFill>
                  <a:srgbClr val="660066"/>
                </a:solidFill>
              </a:rPr>
              <a:t>evolutive</a:t>
            </a:r>
            <a:r>
              <a:rPr lang="fr-FR" sz="2800" b="1" dirty="0">
                <a:solidFill>
                  <a:srgbClr val="660066"/>
                </a:solidFill>
              </a:rPr>
              <a:t> stable </a:t>
            </a:r>
            <a:r>
              <a:rPr lang="fr-FR" sz="2800" b="1" dirty="0" err="1">
                <a:solidFill>
                  <a:srgbClr val="660066"/>
                </a:solidFill>
              </a:rPr>
              <a:t>strategy</a:t>
            </a:r>
            <a:endParaRPr lang="fr-FR" sz="28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47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8" descr="fitnes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t="80164" r="12332" b="3682"/>
          <a:stretch>
            <a:fillRect/>
          </a:stretch>
        </p:blipFill>
        <p:spPr bwMode="auto">
          <a:xfrm>
            <a:off x="396081" y="935037"/>
            <a:ext cx="8351838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F483C58-E39F-E247-B3CA-5C96D5DD20B1}"/>
              </a:ext>
            </a:extLst>
          </p:cNvPr>
          <p:cNvSpPr txBox="1"/>
          <p:nvPr/>
        </p:nvSpPr>
        <p:spPr>
          <a:xfrm>
            <a:off x="100013" y="0"/>
            <a:ext cx="904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Shape of the </a:t>
            </a:r>
            <a:r>
              <a:rPr lang="fr-FR" dirty="0" err="1"/>
              <a:t>cost</a:t>
            </a:r>
            <a:r>
              <a:rPr lang="fr-FR" dirty="0"/>
              <a:t> </a:t>
            </a:r>
            <a:r>
              <a:rPr lang="fr-FR" dirty="0" err="1"/>
              <a:t>function</a:t>
            </a:r>
            <a:endParaRPr lang="fr-FR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A765211-580D-C943-B413-2ED25857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14574" y="3694667"/>
            <a:ext cx="3681412" cy="243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677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198660" name="Object 4"/>
          <p:cNvGraphicFramePr>
            <a:graphicFrameLocks noChangeAspect="1"/>
          </p:cNvGraphicFramePr>
          <p:nvPr/>
        </p:nvGraphicFramePr>
        <p:xfrm>
          <a:off x="684213" y="3120736"/>
          <a:ext cx="74136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5" name="Equation" r:id="rId4" imgW="4292600" imgH="533400" progId="Equation.3">
                  <p:embed/>
                </p:oleObj>
              </mc:Choice>
              <mc:Fallback>
                <p:oleObj name="Equation" r:id="rId4" imgW="4292600" imgH="533400" progId="Equation.3">
                  <p:embed/>
                  <p:pic>
                    <p:nvPicPr>
                      <p:cNvPr id="1986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120736"/>
                        <a:ext cx="741362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0" y="836613"/>
            <a:ext cx="9144000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dirty="0">
                <a:cs typeface="+mn-cs"/>
              </a:rPr>
              <a:t>Let </a:t>
            </a:r>
            <a:r>
              <a:rPr lang="fr-FR" i="1" dirty="0">
                <a:cs typeface="+mn-cs"/>
              </a:rPr>
              <a:t>a</a:t>
            </a:r>
            <a:r>
              <a:rPr lang="fr-FR" dirty="0">
                <a:cs typeface="+mn-cs"/>
              </a:rPr>
              <a:t> </a:t>
            </a:r>
            <a:r>
              <a:rPr lang="fr-FR" dirty="0" err="1">
                <a:cs typeface="+mn-cs"/>
              </a:rPr>
              <a:t>be</a:t>
            </a:r>
            <a:r>
              <a:rPr lang="fr-FR" dirty="0">
                <a:cs typeface="+mn-cs"/>
              </a:rPr>
              <a:t> a </a:t>
            </a:r>
            <a:r>
              <a:rPr lang="fr-FR" dirty="0" err="1">
                <a:cs typeface="+mn-cs"/>
              </a:rPr>
              <a:t>species</a:t>
            </a:r>
            <a:r>
              <a:rPr lang="fr-FR" dirty="0">
                <a:cs typeface="+mn-cs"/>
              </a:rPr>
              <a:t> </a:t>
            </a:r>
            <a:r>
              <a:rPr lang="fr-FR" dirty="0" err="1">
                <a:cs typeface="+mn-cs"/>
              </a:rPr>
              <a:t>with</a:t>
            </a:r>
            <a:r>
              <a:rPr lang="fr-FR" dirty="0">
                <a:solidFill>
                  <a:srgbClr val="6600CC"/>
                </a:solidFill>
                <a:cs typeface="+mn-cs"/>
              </a:rPr>
              <a:t>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genotype</a:t>
            </a:r>
            <a:r>
              <a:rPr lang="fr-FR" dirty="0">
                <a:solidFill>
                  <a:srgbClr val="6600CC"/>
                </a:solidFill>
                <a:cs typeface="+mn-cs"/>
              </a:rPr>
              <a:t> </a:t>
            </a:r>
            <a:r>
              <a:rPr lang="fr-FR" i="1" dirty="0">
                <a:solidFill>
                  <a:srgbClr val="6600CC"/>
                </a:solidFill>
                <a:cs typeface="+mn-cs"/>
              </a:rPr>
              <a:t>k</a:t>
            </a:r>
            <a:r>
              <a:rPr lang="fr-FR" dirty="0">
                <a:solidFill>
                  <a:srgbClr val="6600CC"/>
                </a:solidFill>
                <a:cs typeface="+mn-cs"/>
              </a:rPr>
              <a:t>.</a:t>
            </a:r>
            <a:r>
              <a:rPr lang="fr-FR" dirty="0">
                <a:cs typeface="+mn-cs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fr-FR" dirty="0">
                <a:cs typeface="+mn-cs"/>
              </a:rPr>
              <a:t>The </a:t>
            </a:r>
            <a:r>
              <a:rPr lang="fr-FR" dirty="0" err="1">
                <a:cs typeface="+mn-cs"/>
              </a:rPr>
              <a:t>offspring</a:t>
            </a:r>
            <a:r>
              <a:rPr lang="fr-FR" dirty="0">
                <a:cs typeface="+mn-cs"/>
              </a:rPr>
              <a:t> </a:t>
            </a:r>
            <a:r>
              <a:rPr lang="fr-FR" dirty="0" err="1">
                <a:cs typeface="+mn-cs"/>
              </a:rPr>
              <a:t>get</a:t>
            </a:r>
            <a:r>
              <a:rPr lang="fr-FR" dirty="0">
                <a:cs typeface="+mn-cs"/>
              </a:rPr>
              <a:t> </a:t>
            </a:r>
            <a:r>
              <a:rPr lang="fr-FR" dirty="0" err="1">
                <a:cs typeface="+mn-cs"/>
              </a:rPr>
              <a:t>also</a:t>
            </a:r>
            <a:r>
              <a:rPr lang="fr-FR" dirty="0">
                <a:cs typeface="+mn-cs"/>
              </a:rPr>
              <a:t> the </a:t>
            </a:r>
            <a:r>
              <a:rPr lang="fr-FR" dirty="0" err="1">
                <a:cs typeface="+mn-cs"/>
              </a:rPr>
              <a:t>genotype</a:t>
            </a:r>
            <a:r>
              <a:rPr lang="fr-FR" dirty="0">
                <a:cs typeface="+mn-cs"/>
              </a:rPr>
              <a:t> </a:t>
            </a:r>
            <a:r>
              <a:rPr lang="fr-FR" i="1" dirty="0">
                <a:cs typeface="+mn-cs"/>
              </a:rPr>
              <a:t>k</a:t>
            </a:r>
            <a:r>
              <a:rPr lang="fr-FR" dirty="0">
                <a:cs typeface="+mn-cs"/>
              </a:rPr>
              <a:t>, but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this</a:t>
            </a:r>
            <a:r>
              <a:rPr lang="fr-FR" dirty="0">
                <a:solidFill>
                  <a:srgbClr val="6600CC"/>
                </a:solidFill>
                <a:cs typeface="+mn-cs"/>
              </a:rPr>
              <a:t>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genotype</a:t>
            </a:r>
            <a:r>
              <a:rPr lang="fr-FR" dirty="0">
                <a:solidFill>
                  <a:srgbClr val="6600CC"/>
                </a:solidFill>
                <a:cs typeface="+mn-cs"/>
              </a:rPr>
              <a:t>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is</a:t>
            </a:r>
            <a:r>
              <a:rPr lang="fr-FR" dirty="0">
                <a:solidFill>
                  <a:srgbClr val="6600CC"/>
                </a:solidFill>
                <a:cs typeface="+mn-cs"/>
              </a:rPr>
              <a:t>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expressed</a:t>
            </a:r>
            <a:r>
              <a:rPr lang="fr-FR" dirty="0">
                <a:solidFill>
                  <a:srgbClr val="6600CC"/>
                </a:solidFill>
                <a:cs typeface="+mn-cs"/>
              </a:rPr>
              <a:t> (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phenotype</a:t>
            </a:r>
            <a:r>
              <a:rPr lang="fr-FR" dirty="0">
                <a:solidFill>
                  <a:srgbClr val="6600CC"/>
                </a:solidFill>
                <a:cs typeface="+mn-cs"/>
              </a:rPr>
              <a:t>)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according</a:t>
            </a:r>
            <a:r>
              <a:rPr lang="fr-FR" dirty="0">
                <a:solidFill>
                  <a:srgbClr val="6600CC"/>
                </a:solidFill>
                <a:cs typeface="+mn-cs"/>
              </a:rPr>
              <a:t> to a distribution </a:t>
            </a:r>
            <a:r>
              <a:rPr lang="fr-FR" i="1" dirty="0">
                <a:solidFill>
                  <a:srgbClr val="6600CC"/>
                </a:solidFill>
                <a:cs typeface="+mn-cs"/>
              </a:rPr>
              <a:t>G(</a:t>
            </a:r>
            <a:r>
              <a:rPr lang="fr-FR" i="1" dirty="0" err="1">
                <a:solidFill>
                  <a:srgbClr val="6600CC"/>
                </a:solidFill>
                <a:cs typeface="+mn-cs"/>
              </a:rPr>
              <a:t>h,k</a:t>
            </a:r>
            <a:r>
              <a:rPr lang="fr-FR" i="1" dirty="0">
                <a:solidFill>
                  <a:srgbClr val="6600CC"/>
                </a:solidFill>
                <a:cs typeface="+mn-cs"/>
              </a:rPr>
              <a:t>)</a:t>
            </a:r>
            <a:r>
              <a:rPr lang="fr-FR" dirty="0">
                <a:solidFill>
                  <a:srgbClr val="6600CC"/>
                </a:solidFill>
                <a:cs typeface="Arial" charset="0"/>
              </a:rPr>
              <a:t>.</a:t>
            </a:r>
          </a:p>
        </p:txBody>
      </p:sp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8666" name="Rectangle 10"/>
          <p:cNvSpPr>
            <a:spLocks noChangeArrowheads="1"/>
          </p:cNvSpPr>
          <p:nvPr/>
        </p:nvSpPr>
        <p:spPr bwMode="auto">
          <a:xfrm>
            <a:off x="0" y="234950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dirty="0" err="1">
                <a:cs typeface="+mn-cs"/>
              </a:rPr>
              <a:t>Then</a:t>
            </a:r>
            <a:r>
              <a:rPr lang="fr-FR" dirty="0">
                <a:cs typeface="+mn-cs"/>
              </a:rPr>
              <a:t> the distribution of the </a:t>
            </a:r>
            <a:r>
              <a:rPr lang="fr-FR" dirty="0" err="1">
                <a:cs typeface="+mn-cs"/>
              </a:rPr>
              <a:t>phenotypic</a:t>
            </a:r>
            <a:r>
              <a:rPr lang="fr-FR" dirty="0">
                <a:cs typeface="+mn-cs"/>
              </a:rPr>
              <a:t> trait in the population </a:t>
            </a:r>
            <a:r>
              <a:rPr lang="fr-FR" dirty="0" err="1">
                <a:cs typeface="+mn-cs"/>
              </a:rPr>
              <a:t>follows</a:t>
            </a:r>
            <a:r>
              <a:rPr lang="fr-FR" dirty="0">
                <a:cs typeface="+mn-cs"/>
              </a:rPr>
              <a:t> the </a:t>
            </a:r>
            <a:r>
              <a:rPr lang="fr-FR" dirty="0" err="1">
                <a:cs typeface="+mn-cs"/>
              </a:rPr>
              <a:t>equation</a:t>
            </a:r>
            <a:r>
              <a:rPr lang="fr-FR" dirty="0">
                <a:cs typeface="+mn-cs"/>
              </a:rPr>
              <a:t>:</a:t>
            </a:r>
            <a:endParaRPr lang="el-G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97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198660" name="Object 4"/>
          <p:cNvGraphicFramePr>
            <a:graphicFrameLocks noChangeAspect="1"/>
          </p:cNvGraphicFramePr>
          <p:nvPr/>
        </p:nvGraphicFramePr>
        <p:xfrm>
          <a:off x="684213" y="3120736"/>
          <a:ext cx="74136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9" name="Equation" r:id="rId4" imgW="4292600" imgH="533400" progId="Equation.3">
                  <p:embed/>
                </p:oleObj>
              </mc:Choice>
              <mc:Fallback>
                <p:oleObj name="Equation" r:id="rId4" imgW="4292600" imgH="533400" progId="Equation.3">
                  <p:embed/>
                  <p:pic>
                    <p:nvPicPr>
                      <p:cNvPr id="1986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120736"/>
                        <a:ext cx="741362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661" name="Text Box 5"/>
          <p:cNvSpPr txBox="1">
            <a:spLocks noChangeArrowheads="1"/>
          </p:cNvSpPr>
          <p:nvPr/>
        </p:nvSpPr>
        <p:spPr bwMode="auto">
          <a:xfrm>
            <a:off x="0" y="836613"/>
            <a:ext cx="9144000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dirty="0">
                <a:cs typeface="+mn-cs"/>
              </a:rPr>
              <a:t>Let </a:t>
            </a:r>
            <a:r>
              <a:rPr lang="fr-FR" i="1" dirty="0">
                <a:cs typeface="+mn-cs"/>
              </a:rPr>
              <a:t>a</a:t>
            </a:r>
            <a:r>
              <a:rPr lang="fr-FR" dirty="0">
                <a:cs typeface="+mn-cs"/>
              </a:rPr>
              <a:t> </a:t>
            </a:r>
            <a:r>
              <a:rPr lang="fr-FR" dirty="0" err="1">
                <a:cs typeface="+mn-cs"/>
              </a:rPr>
              <a:t>be</a:t>
            </a:r>
            <a:r>
              <a:rPr lang="fr-FR" dirty="0">
                <a:cs typeface="+mn-cs"/>
              </a:rPr>
              <a:t> a </a:t>
            </a:r>
            <a:r>
              <a:rPr lang="fr-FR" dirty="0" err="1">
                <a:cs typeface="+mn-cs"/>
              </a:rPr>
              <a:t>species</a:t>
            </a:r>
            <a:r>
              <a:rPr lang="fr-FR" dirty="0">
                <a:cs typeface="+mn-cs"/>
              </a:rPr>
              <a:t> </a:t>
            </a:r>
            <a:r>
              <a:rPr lang="fr-FR" dirty="0" err="1">
                <a:cs typeface="+mn-cs"/>
              </a:rPr>
              <a:t>with</a:t>
            </a:r>
            <a:r>
              <a:rPr lang="fr-FR" dirty="0">
                <a:solidFill>
                  <a:srgbClr val="6600CC"/>
                </a:solidFill>
                <a:cs typeface="+mn-cs"/>
              </a:rPr>
              <a:t>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genotype</a:t>
            </a:r>
            <a:r>
              <a:rPr lang="fr-FR" dirty="0">
                <a:solidFill>
                  <a:srgbClr val="6600CC"/>
                </a:solidFill>
                <a:cs typeface="+mn-cs"/>
              </a:rPr>
              <a:t> </a:t>
            </a:r>
            <a:r>
              <a:rPr lang="fr-FR" i="1" dirty="0">
                <a:solidFill>
                  <a:srgbClr val="6600CC"/>
                </a:solidFill>
                <a:cs typeface="+mn-cs"/>
              </a:rPr>
              <a:t>k</a:t>
            </a:r>
            <a:r>
              <a:rPr lang="fr-FR" dirty="0">
                <a:solidFill>
                  <a:srgbClr val="6600CC"/>
                </a:solidFill>
                <a:cs typeface="+mn-cs"/>
              </a:rPr>
              <a:t>.</a:t>
            </a:r>
            <a:r>
              <a:rPr lang="fr-FR" dirty="0">
                <a:cs typeface="+mn-cs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fr-FR" dirty="0">
                <a:cs typeface="+mn-cs"/>
              </a:rPr>
              <a:t>The </a:t>
            </a:r>
            <a:r>
              <a:rPr lang="fr-FR" dirty="0" err="1">
                <a:cs typeface="+mn-cs"/>
              </a:rPr>
              <a:t>offspring</a:t>
            </a:r>
            <a:r>
              <a:rPr lang="fr-FR" dirty="0">
                <a:cs typeface="+mn-cs"/>
              </a:rPr>
              <a:t> </a:t>
            </a:r>
            <a:r>
              <a:rPr lang="fr-FR" dirty="0" err="1">
                <a:cs typeface="+mn-cs"/>
              </a:rPr>
              <a:t>get</a:t>
            </a:r>
            <a:r>
              <a:rPr lang="fr-FR" dirty="0">
                <a:cs typeface="+mn-cs"/>
              </a:rPr>
              <a:t> </a:t>
            </a:r>
            <a:r>
              <a:rPr lang="fr-FR" dirty="0" err="1">
                <a:cs typeface="+mn-cs"/>
              </a:rPr>
              <a:t>also</a:t>
            </a:r>
            <a:r>
              <a:rPr lang="fr-FR" dirty="0">
                <a:cs typeface="+mn-cs"/>
              </a:rPr>
              <a:t> the </a:t>
            </a:r>
            <a:r>
              <a:rPr lang="fr-FR" dirty="0" err="1">
                <a:cs typeface="+mn-cs"/>
              </a:rPr>
              <a:t>genotype</a:t>
            </a:r>
            <a:r>
              <a:rPr lang="fr-FR" dirty="0">
                <a:cs typeface="+mn-cs"/>
              </a:rPr>
              <a:t> </a:t>
            </a:r>
            <a:r>
              <a:rPr lang="fr-FR" i="1" dirty="0">
                <a:cs typeface="+mn-cs"/>
              </a:rPr>
              <a:t>k</a:t>
            </a:r>
            <a:r>
              <a:rPr lang="fr-FR" dirty="0">
                <a:cs typeface="+mn-cs"/>
              </a:rPr>
              <a:t>, but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this</a:t>
            </a:r>
            <a:r>
              <a:rPr lang="fr-FR" dirty="0">
                <a:solidFill>
                  <a:srgbClr val="6600CC"/>
                </a:solidFill>
                <a:cs typeface="+mn-cs"/>
              </a:rPr>
              <a:t>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genotype</a:t>
            </a:r>
            <a:r>
              <a:rPr lang="fr-FR" dirty="0">
                <a:solidFill>
                  <a:srgbClr val="6600CC"/>
                </a:solidFill>
                <a:cs typeface="+mn-cs"/>
              </a:rPr>
              <a:t>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is</a:t>
            </a:r>
            <a:r>
              <a:rPr lang="fr-FR" dirty="0">
                <a:solidFill>
                  <a:srgbClr val="6600CC"/>
                </a:solidFill>
                <a:cs typeface="+mn-cs"/>
              </a:rPr>
              <a:t>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expressed</a:t>
            </a:r>
            <a:r>
              <a:rPr lang="fr-FR" dirty="0">
                <a:solidFill>
                  <a:srgbClr val="6600CC"/>
                </a:solidFill>
                <a:cs typeface="+mn-cs"/>
              </a:rPr>
              <a:t> (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phenotype</a:t>
            </a:r>
            <a:r>
              <a:rPr lang="fr-FR" dirty="0">
                <a:solidFill>
                  <a:srgbClr val="6600CC"/>
                </a:solidFill>
                <a:cs typeface="+mn-cs"/>
              </a:rPr>
              <a:t>) </a:t>
            </a:r>
            <a:r>
              <a:rPr lang="fr-FR" dirty="0" err="1">
                <a:solidFill>
                  <a:srgbClr val="6600CC"/>
                </a:solidFill>
                <a:cs typeface="+mn-cs"/>
              </a:rPr>
              <a:t>according</a:t>
            </a:r>
            <a:r>
              <a:rPr lang="fr-FR" dirty="0">
                <a:solidFill>
                  <a:srgbClr val="6600CC"/>
                </a:solidFill>
                <a:cs typeface="+mn-cs"/>
              </a:rPr>
              <a:t> to a distribution </a:t>
            </a:r>
            <a:r>
              <a:rPr lang="fr-FR" i="1" dirty="0">
                <a:solidFill>
                  <a:srgbClr val="6600CC"/>
                </a:solidFill>
                <a:cs typeface="+mn-cs"/>
              </a:rPr>
              <a:t>G(</a:t>
            </a:r>
            <a:r>
              <a:rPr lang="fr-FR" i="1" dirty="0" err="1">
                <a:solidFill>
                  <a:srgbClr val="6600CC"/>
                </a:solidFill>
                <a:cs typeface="+mn-cs"/>
              </a:rPr>
              <a:t>h,k</a:t>
            </a:r>
            <a:r>
              <a:rPr lang="fr-FR" i="1" dirty="0">
                <a:solidFill>
                  <a:srgbClr val="6600CC"/>
                </a:solidFill>
                <a:cs typeface="+mn-cs"/>
              </a:rPr>
              <a:t>)</a:t>
            </a:r>
            <a:r>
              <a:rPr lang="fr-FR" dirty="0">
                <a:solidFill>
                  <a:srgbClr val="6600CC"/>
                </a:solidFill>
                <a:cs typeface="Arial" charset="0"/>
              </a:rPr>
              <a:t>.</a:t>
            </a:r>
          </a:p>
        </p:txBody>
      </p:sp>
      <p:sp>
        <p:nvSpPr>
          <p:cNvPr id="198662" name="Text Box 6"/>
          <p:cNvSpPr txBox="1">
            <a:spLocks noChangeArrowheads="1"/>
          </p:cNvSpPr>
          <p:nvPr/>
        </p:nvSpPr>
        <p:spPr bwMode="auto">
          <a:xfrm>
            <a:off x="2920621" y="4581525"/>
            <a:ext cx="3154598" cy="1615827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dirty="0" err="1">
                <a:cs typeface="+mn-cs"/>
              </a:rPr>
              <a:t>Then</a:t>
            </a:r>
            <a:r>
              <a:rPr lang="fr-FR" dirty="0">
                <a:cs typeface="+mn-cs"/>
              </a:rPr>
              <a:t> the </a:t>
            </a:r>
            <a:r>
              <a:rPr lang="fr-FR" dirty="0" err="1">
                <a:cs typeface="+mn-cs"/>
              </a:rPr>
              <a:t>cost</a:t>
            </a:r>
            <a:r>
              <a:rPr lang="fr-FR" dirty="0">
                <a:cs typeface="+mn-cs"/>
              </a:rPr>
              <a:t> </a:t>
            </a:r>
            <a:r>
              <a:rPr lang="fr-FR" dirty="0" err="1">
                <a:cs typeface="+mn-cs"/>
              </a:rPr>
              <a:t>is</a:t>
            </a:r>
            <a:r>
              <a:rPr lang="fr-FR" dirty="0">
                <a:cs typeface="+mn-cs"/>
              </a:rPr>
              <a:t> </a:t>
            </a:r>
            <a:r>
              <a:rPr lang="fr-FR" dirty="0" err="1">
                <a:cs typeface="+mn-cs"/>
              </a:rPr>
              <a:t>now</a:t>
            </a:r>
            <a:endParaRPr lang="fr-FR" dirty="0"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endParaRPr lang="fr-FR" dirty="0"/>
          </a:p>
          <a:p>
            <a:pPr algn="ctr">
              <a:spcBef>
                <a:spcPct val="50000"/>
              </a:spcBef>
              <a:defRPr/>
            </a:pPr>
            <a:endParaRPr lang="fr-FR" dirty="0"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dirty="0">
                <a:cs typeface="+mn-cs"/>
              </a:rPr>
              <a:t> </a:t>
            </a:r>
          </a:p>
        </p:txBody>
      </p:sp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8666" name="Rectangle 10"/>
          <p:cNvSpPr>
            <a:spLocks noChangeArrowheads="1"/>
          </p:cNvSpPr>
          <p:nvPr/>
        </p:nvSpPr>
        <p:spPr bwMode="auto">
          <a:xfrm>
            <a:off x="0" y="234950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dirty="0" err="1">
                <a:cs typeface="+mn-cs"/>
              </a:rPr>
              <a:t>Then</a:t>
            </a:r>
            <a:r>
              <a:rPr lang="fr-FR" dirty="0">
                <a:cs typeface="+mn-cs"/>
              </a:rPr>
              <a:t> the distribution of the </a:t>
            </a:r>
            <a:r>
              <a:rPr lang="fr-FR" dirty="0" err="1">
                <a:cs typeface="+mn-cs"/>
              </a:rPr>
              <a:t>phenotypic</a:t>
            </a:r>
            <a:r>
              <a:rPr lang="fr-FR" dirty="0">
                <a:cs typeface="+mn-cs"/>
              </a:rPr>
              <a:t> trait in the population </a:t>
            </a:r>
            <a:r>
              <a:rPr lang="fr-FR" dirty="0" err="1">
                <a:cs typeface="+mn-cs"/>
              </a:rPr>
              <a:t>follows</a:t>
            </a:r>
            <a:r>
              <a:rPr lang="fr-FR" dirty="0">
                <a:cs typeface="+mn-cs"/>
              </a:rPr>
              <a:t> the </a:t>
            </a:r>
            <a:r>
              <a:rPr lang="fr-FR" dirty="0" err="1">
                <a:cs typeface="+mn-cs"/>
              </a:rPr>
              <a:t>equation</a:t>
            </a:r>
            <a:r>
              <a:rPr lang="fr-FR" dirty="0">
                <a:cs typeface="+mn-cs"/>
              </a:rPr>
              <a:t>:</a:t>
            </a:r>
            <a:endParaRPr lang="el-GR" dirty="0"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1C7B3081-9870-B846-B986-3EA21C87305A}"/>
                  </a:ext>
                </a:extLst>
              </p:cNvPr>
              <p:cNvSpPr txBox="1"/>
              <p:nvPr/>
            </p:nvSpPr>
            <p:spPr>
              <a:xfrm>
                <a:off x="3068781" y="5239304"/>
                <a:ext cx="3006437" cy="7323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2400" b="0" dirty="0"/>
                  <a:t>C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limLoc m:val="undOvr"/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fr-FR" sz="2400" b="0" i="1" baseline="-25000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fr-FR" sz="2400" b="0" i="1" baseline="-25000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p>
                          <m:e>
                            <m:f>
                              <m:f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fr-FR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fr-FR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fr-FR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d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nary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𝑑𝑙</m:t>
                        </m:r>
                      </m:den>
                    </m:f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1C7B3081-9870-B846-B986-3EA21C873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781" y="5239304"/>
                <a:ext cx="3006437" cy="732316"/>
              </a:xfrm>
              <a:prstGeom prst="rect">
                <a:avLst/>
              </a:prstGeom>
              <a:blipFill>
                <a:blip r:embed="rId6"/>
                <a:stretch>
                  <a:fillRect l="-5907" t="-29310" b="-10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1386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2CAD2B1-FBAF-FA49-9EB5-405925BA99EE}"/>
              </a:ext>
            </a:extLst>
          </p:cNvPr>
          <p:cNvSpPr txBox="1"/>
          <p:nvPr/>
        </p:nvSpPr>
        <p:spPr>
          <a:xfrm>
            <a:off x="0" y="259288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Bronchial </a:t>
            </a:r>
            <a:r>
              <a:rPr lang="fr-FR" sz="2000" b="1" dirty="0" err="1">
                <a:solidFill>
                  <a:srgbClr val="7030A0"/>
                </a:solidFill>
              </a:rPr>
              <a:t>tree</a:t>
            </a:r>
            <a:endParaRPr lang="fr-FR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3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4" descr="popdistr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0" t="31804" r="18550" b="31151"/>
          <a:stretch>
            <a:fillRect/>
          </a:stretch>
        </p:blipFill>
        <p:spPr bwMode="auto">
          <a:xfrm>
            <a:off x="2268538" y="404813"/>
            <a:ext cx="47529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49" name="Text Box 5"/>
          <p:cNvSpPr txBox="1">
            <a:spLocks noChangeArrowheads="1"/>
          </p:cNvSpPr>
          <p:nvPr/>
        </p:nvSpPr>
        <p:spPr bwMode="auto">
          <a:xfrm>
            <a:off x="0" y="4581525"/>
            <a:ext cx="91440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 err="1">
                <a:cs typeface="+mn-cs"/>
              </a:rPr>
              <a:t>Prediction</a:t>
            </a:r>
            <a:r>
              <a:rPr lang="fr-FR" dirty="0">
                <a:cs typeface="+mn-cs"/>
              </a:rPr>
              <a:t> of the population distribution (</a:t>
            </a:r>
            <a:r>
              <a:rPr lang="fr-FR" dirty="0" err="1">
                <a:cs typeface="+mn-cs"/>
              </a:rPr>
              <a:t>with</a:t>
            </a:r>
            <a:r>
              <a:rPr lang="fr-FR" dirty="0">
                <a:cs typeface="+mn-cs"/>
              </a:rPr>
              <a:t> </a:t>
            </a:r>
            <a:r>
              <a:rPr lang="fr-FR" i="1" dirty="0" err="1">
                <a:cs typeface="+mn-cs"/>
              </a:rPr>
              <a:t>h</a:t>
            </a:r>
            <a:r>
              <a:rPr lang="fr-FR" i="1" baseline="-25000" dirty="0" err="1">
                <a:cs typeface="+mn-cs"/>
              </a:rPr>
              <a:t>maj</a:t>
            </a:r>
            <a:r>
              <a:rPr lang="fr-FR" i="1" dirty="0">
                <a:cs typeface="+mn-cs"/>
              </a:rPr>
              <a:t>=0.89 / </a:t>
            </a:r>
            <a:r>
              <a:rPr lang="fr-FR" i="1" dirty="0" err="1">
                <a:cs typeface="+mn-cs"/>
              </a:rPr>
              <a:t>h</a:t>
            </a:r>
            <a:r>
              <a:rPr lang="fr-FR" i="1" baseline="-25000" dirty="0" err="1">
                <a:cs typeface="+mn-cs"/>
              </a:rPr>
              <a:t>min</a:t>
            </a:r>
            <a:r>
              <a:rPr lang="fr-FR" i="1" dirty="0">
                <a:cs typeface="+mn-cs"/>
              </a:rPr>
              <a:t>=0.64</a:t>
            </a:r>
            <a:r>
              <a:rPr lang="fr-FR" dirty="0">
                <a:cs typeface="+mn-cs"/>
              </a:rPr>
              <a:t> (</a:t>
            </a:r>
            <a:r>
              <a:rPr lang="fr-FR" i="1" dirty="0" err="1">
                <a:cs typeface="+mn-cs"/>
              </a:rPr>
              <a:t>h</a:t>
            </a:r>
            <a:r>
              <a:rPr lang="fr-FR" i="1" baseline="-25000" dirty="0" err="1">
                <a:cs typeface="+mn-cs"/>
              </a:rPr>
              <a:t>moy</a:t>
            </a:r>
            <a:r>
              <a:rPr lang="fr-FR" i="1" dirty="0">
                <a:cs typeface="+mn-cs"/>
              </a:rPr>
              <a:t>=0.8</a:t>
            </a:r>
            <a:r>
              <a:rPr lang="fr-FR" dirty="0">
                <a:cs typeface="+mn-cs"/>
              </a:rPr>
              <a:t>) and a standard </a:t>
            </a:r>
            <a:r>
              <a:rPr lang="fr-FR" dirty="0" err="1">
                <a:cs typeface="+mn-cs"/>
              </a:rPr>
              <a:t>deviation</a:t>
            </a:r>
            <a:r>
              <a:rPr lang="fr-FR" dirty="0">
                <a:cs typeface="+mn-cs"/>
              </a:rPr>
              <a:t> </a:t>
            </a:r>
            <a:r>
              <a:rPr lang="el-GR" i="1" dirty="0">
                <a:cs typeface="Arial" charset="0"/>
              </a:rPr>
              <a:t>σ</a:t>
            </a:r>
            <a:r>
              <a:rPr lang="fr-FR" i="1" dirty="0">
                <a:cs typeface="Arial" charset="0"/>
              </a:rPr>
              <a:t>=0.06)</a:t>
            </a:r>
            <a:r>
              <a:rPr lang="fr-FR" dirty="0">
                <a:cs typeface="Arial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fr-FR" dirty="0">
                <a:cs typeface="Arial" charset="0"/>
              </a:rPr>
              <a:t>This distribution shows the existence of </a:t>
            </a:r>
            <a:r>
              <a:rPr lang="fr-FR" dirty="0" err="1">
                <a:cs typeface="Arial" charset="0"/>
              </a:rPr>
              <a:t>individuals</a:t>
            </a:r>
            <a:r>
              <a:rPr lang="fr-FR" dirty="0">
                <a:cs typeface="Arial" charset="0"/>
              </a:rPr>
              <a:t> in the population </a:t>
            </a:r>
            <a:r>
              <a:rPr lang="fr-FR" dirty="0" err="1">
                <a:cs typeface="Arial" charset="0"/>
              </a:rPr>
              <a:t>whose</a:t>
            </a:r>
            <a:r>
              <a:rPr lang="fr-FR" dirty="0">
                <a:cs typeface="Arial" charset="0"/>
              </a:rPr>
              <a:t> bronchial </a:t>
            </a:r>
            <a:r>
              <a:rPr lang="fr-FR" dirty="0" err="1">
                <a:cs typeface="Arial" charset="0"/>
              </a:rPr>
              <a:t>tree</a:t>
            </a:r>
            <a:r>
              <a:rPr lang="fr-FR" dirty="0">
                <a:cs typeface="Arial" charset="0"/>
              </a:rPr>
              <a:t> </a:t>
            </a:r>
            <a:r>
              <a:rPr lang="fr-FR" dirty="0" err="1">
                <a:cs typeface="Arial" charset="0"/>
              </a:rPr>
              <a:t>is</a:t>
            </a:r>
            <a:r>
              <a:rPr lang="fr-FR" dirty="0">
                <a:cs typeface="Arial" charset="0"/>
              </a:rPr>
              <a:t> </a:t>
            </a:r>
            <a:r>
              <a:rPr lang="fr-FR" dirty="0" err="1">
                <a:cs typeface="Arial" charset="0"/>
              </a:rPr>
              <a:t>less</a:t>
            </a:r>
            <a:r>
              <a:rPr lang="fr-FR" dirty="0">
                <a:cs typeface="Arial" charset="0"/>
              </a:rPr>
              <a:t> effective (asthme?).</a:t>
            </a:r>
            <a:endParaRPr lang="el-GR" dirty="0">
              <a:cs typeface="Arial" charset="0"/>
            </a:endParaRP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0" y="6165850"/>
            <a:ext cx="91440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/>
              <a:t>Influence of variability on the optimal shape of a dichotomous airway tree branching asymmetrically, </a:t>
            </a:r>
          </a:p>
          <a:p>
            <a:pPr>
              <a:spcBef>
                <a:spcPct val="50000"/>
              </a:spcBef>
            </a:pPr>
            <a:r>
              <a:rPr lang="en-US" sz="1400" i="1"/>
              <a:t>B. Mauroy, P. Bokov, Phys. Biol. 7 (1) 016007, 2010.</a:t>
            </a:r>
            <a:endParaRPr lang="fr-FR" sz="1400" i="1"/>
          </a:p>
        </p:txBody>
      </p:sp>
    </p:spTree>
    <p:extLst>
      <p:ext uri="{BB962C8B-B14F-4D97-AF65-F5344CB8AC3E}">
        <p14:creationId xmlns:p14="http://schemas.microsoft.com/office/powerpoint/2010/main" val="856288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>
            <a:extLst>
              <a:ext uri="{FF2B5EF4-FFF2-40B4-BE49-F238E27FC236}">
                <a16:creationId xmlns:a16="http://schemas.microsoft.com/office/drawing/2014/main" id="{63B1CD57-9CFA-144E-A0BE-DF047DA7E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24986"/>
            <a:ext cx="91440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err="1">
                <a:ea typeface="ＭＳ Ｐゴシック" pitchFamily="34" charset="-128"/>
              </a:rPr>
              <a:t>We</a:t>
            </a:r>
            <a:r>
              <a:rPr lang="fr-FR" sz="2000" dirty="0">
                <a:ea typeface="ＭＳ Ｐゴシック" pitchFamily="34" charset="-128"/>
              </a:rPr>
              <a:t> are able to </a:t>
            </a:r>
            <a:r>
              <a:rPr lang="fr-FR" sz="2000" dirty="0" err="1">
                <a:ea typeface="ＭＳ Ｐゴシック" pitchFamily="34" charset="-128"/>
              </a:rPr>
              <a:t>link</a:t>
            </a:r>
            <a:r>
              <a:rPr lang="fr-FR" sz="2000" dirty="0">
                <a:ea typeface="ＭＳ Ｐゴシック" pitchFamily="34" charset="-128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fr-FR" sz="2000" b="1" dirty="0" err="1">
                <a:solidFill>
                  <a:srgbClr val="FF0000"/>
                </a:solidFill>
                <a:ea typeface="ＭＳ Ｐゴシック" pitchFamily="34" charset="-128"/>
              </a:rPr>
              <a:t>cells</a:t>
            </a:r>
            <a:r>
              <a:rPr lang="fr-FR" sz="2000" b="1" dirty="0">
                <a:solidFill>
                  <a:srgbClr val="FF0000"/>
                </a:solidFill>
                <a:ea typeface="ＭＳ Ｐゴシック" pitchFamily="34" charset="-128"/>
              </a:rPr>
              <a:t>’ </a:t>
            </a:r>
            <a:r>
              <a:rPr lang="fr-FR" sz="2000" b="1" dirty="0" err="1">
                <a:solidFill>
                  <a:srgbClr val="FF0000"/>
                </a:solidFill>
                <a:ea typeface="ＭＳ Ｐゴシック" pitchFamily="34" charset="-128"/>
              </a:rPr>
              <a:t>behaviors</a:t>
            </a:r>
            <a:r>
              <a:rPr lang="fr-FR" sz="2000" b="1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ea typeface="ＭＳ Ｐゴシック" pitchFamily="34" charset="-128"/>
              </a:rPr>
              <a:t>during</a:t>
            </a:r>
            <a:r>
              <a:rPr lang="fr-FR" sz="2000" b="1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ea typeface="ＭＳ Ｐゴシック" pitchFamily="34" charset="-128"/>
              </a:rPr>
              <a:t>lung’s</a:t>
            </a:r>
            <a:r>
              <a:rPr lang="fr-FR" sz="2000" b="1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ea typeface="ＭＳ Ｐゴシック" pitchFamily="34" charset="-128"/>
              </a:rPr>
              <a:t>development</a:t>
            </a:r>
            <a:endParaRPr lang="fr-FR" sz="2000" b="1" dirty="0">
              <a:solidFill>
                <a:srgbClr val="FF0000"/>
              </a:solidFill>
              <a:ea typeface="ＭＳ Ｐゴシック" pitchFamily="34" charset="-128"/>
            </a:endParaRPr>
          </a:p>
          <a:p>
            <a:pPr algn="ctr">
              <a:spcBef>
                <a:spcPct val="50000"/>
              </a:spcBef>
            </a:pPr>
            <a:r>
              <a:rPr lang="fr-FR" sz="2000" dirty="0">
                <a:ea typeface="ＭＳ Ｐゴシック" pitchFamily="34" charset="-128"/>
              </a:rPr>
              <a:t>(</a:t>
            </a:r>
            <a:r>
              <a:rPr lang="fr-FR" sz="2000" dirty="0" err="1">
                <a:ea typeface="ＭＳ Ｐゴシック" pitchFamily="34" charset="-128"/>
              </a:rPr>
              <a:t>parameters</a:t>
            </a:r>
            <a:r>
              <a:rPr lang="fr-FR" sz="2000" dirty="0">
                <a:ea typeface="ＭＳ Ｐゴシック" pitchFamily="34" charset="-128"/>
              </a:rPr>
              <a:t> </a:t>
            </a:r>
            <a:r>
              <a:rPr lang="fr-FR" sz="2000" dirty="0" err="1">
                <a:ea typeface="ＭＳ Ｐゴシック" pitchFamily="34" charset="-128"/>
              </a:rPr>
              <a:t>T</a:t>
            </a:r>
            <a:r>
              <a:rPr lang="fr-FR" sz="2000" dirty="0">
                <a:ea typeface="ＭＳ Ｐゴシック" pitchFamily="34" charset="-128"/>
              </a:rPr>
              <a:t>, k, v, D</a:t>
            </a:r>
            <a:r>
              <a:rPr lang="fr-FR" sz="2000" baseline="-25000" dirty="0">
                <a:ea typeface="ＭＳ Ｐゴシック" pitchFamily="34" charset="-128"/>
              </a:rPr>
              <a:t>0</a:t>
            </a:r>
            <a:r>
              <a:rPr lang="fr-FR" sz="2000" dirty="0">
                <a:ea typeface="ＭＳ Ｐゴシック" pitchFamily="34" charset="-128"/>
              </a:rPr>
              <a:t>)</a:t>
            </a:r>
            <a:endParaRPr lang="fr-FR" sz="2000" baseline="-25000" dirty="0">
              <a:ea typeface="ＭＳ Ｐゴシック" pitchFamily="34" charset="-128"/>
            </a:endParaRPr>
          </a:p>
          <a:p>
            <a:pPr algn="ctr">
              <a:spcBef>
                <a:spcPct val="50000"/>
              </a:spcBef>
            </a:pPr>
            <a:r>
              <a:rPr lang="fr-FR" sz="2000" dirty="0">
                <a:ea typeface="ＭＳ Ｐゴシック" pitchFamily="34" charset="-128"/>
              </a:rPr>
              <a:t>to </a:t>
            </a:r>
          </a:p>
          <a:p>
            <a:pPr algn="ctr">
              <a:spcBef>
                <a:spcPct val="50000"/>
              </a:spcBef>
            </a:pPr>
            <a:r>
              <a:rPr lang="fr-FR" sz="2000" b="1" dirty="0" err="1">
                <a:solidFill>
                  <a:srgbClr val="FF0000"/>
                </a:solidFill>
                <a:ea typeface="ＭＳ Ｐゴシック" pitchFamily="34" charset="-128"/>
              </a:rPr>
              <a:t>adults</a:t>
            </a:r>
            <a:r>
              <a:rPr lang="fr-FR" sz="2000" b="1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ea typeface="ＭＳ Ｐゴシック" pitchFamily="34" charset="-128"/>
              </a:rPr>
              <a:t>lung’s</a:t>
            </a:r>
            <a:r>
              <a:rPr lang="fr-FR" sz="2000" b="1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ea typeface="ＭＳ Ｐゴシック" pitchFamily="34" charset="-128"/>
              </a:rPr>
              <a:t>function</a:t>
            </a:r>
            <a:endParaRPr lang="fr-FR" sz="2000" b="1" dirty="0">
              <a:solidFill>
                <a:srgbClr val="FF0000"/>
              </a:solidFill>
              <a:ea typeface="ＭＳ Ｐゴシック" pitchFamily="34" charset="-128"/>
            </a:endParaRPr>
          </a:p>
          <a:p>
            <a:pPr algn="ctr">
              <a:spcBef>
                <a:spcPct val="50000"/>
              </a:spcBef>
            </a:pPr>
            <a:r>
              <a:rPr lang="fr-FR" sz="2000" dirty="0">
                <a:ea typeface="ＭＳ Ｐゴシック" pitchFamily="34" charset="-128"/>
              </a:rPr>
              <a:t>(</a:t>
            </a:r>
            <a:r>
              <a:rPr lang="fr-FR" sz="2000" dirty="0" err="1">
                <a:ea typeface="ＭＳ Ｐゴシック" pitchFamily="34" charset="-128"/>
              </a:rPr>
              <a:t>parameters</a:t>
            </a:r>
            <a:r>
              <a:rPr lang="fr-FR" sz="2000" dirty="0">
                <a:ea typeface="ＭＳ Ｐゴシック" pitchFamily="34" charset="-128"/>
              </a:rPr>
              <a:t> h, L/D, </a:t>
            </a:r>
            <a:r>
              <a:rPr lang="fr-FR" sz="2000" dirty="0" err="1">
                <a:ea typeface="ＭＳ Ｐゴシック" pitchFamily="34" charset="-128"/>
              </a:rPr>
              <a:t>asymetry</a:t>
            </a:r>
            <a:r>
              <a:rPr lang="fr-FR" sz="2000" dirty="0">
                <a:ea typeface="ＭＳ Ｐゴシック" pitchFamily="34" charset="-128"/>
              </a:rPr>
              <a:t> ratio, flow </a:t>
            </a:r>
            <a:r>
              <a:rPr lang="fr-FR" sz="2000" dirty="0" err="1">
                <a:ea typeface="ＭＳ Ｐゴシック" pitchFamily="34" charset="-128"/>
              </a:rPr>
              <a:t>properties</a:t>
            </a:r>
            <a:r>
              <a:rPr lang="fr-FR" sz="2000" dirty="0">
                <a:ea typeface="ＭＳ Ｐゴシック" pitchFamily="34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3377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2427415"/>
            <a:ext cx="455670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Calibri"/>
                <a:cs typeface="Calibri"/>
              </a:rPr>
              <a:t>Conclusions</a:t>
            </a:r>
          </a:p>
          <a:p>
            <a:pPr algn="ctr"/>
            <a:endParaRPr lang="fr-FR" sz="2800" b="1" dirty="0">
              <a:latin typeface="Calibri"/>
              <a:cs typeface="Calibri"/>
            </a:endParaRPr>
          </a:p>
          <a:p>
            <a:pPr algn="ctr"/>
            <a:r>
              <a:rPr lang="fr-FR" sz="2800" b="1" dirty="0">
                <a:latin typeface="Calibri"/>
                <a:cs typeface="Calibri"/>
              </a:rPr>
              <a:t>Is </a:t>
            </a:r>
            <a:r>
              <a:rPr lang="fr-FR" sz="2800" b="1" dirty="0" err="1">
                <a:latin typeface="Calibri"/>
                <a:cs typeface="Calibri"/>
              </a:rPr>
              <a:t>lung</a:t>
            </a:r>
            <a:r>
              <a:rPr lang="fr-FR" sz="2800" b="1" dirty="0">
                <a:latin typeface="Calibri"/>
                <a:cs typeface="Calibri"/>
              </a:rPr>
              <a:t> a </a:t>
            </a:r>
            <a:r>
              <a:rPr lang="fr-FR" sz="2800" b="1" dirty="0" err="1">
                <a:latin typeface="Calibri"/>
                <a:cs typeface="Calibri"/>
              </a:rPr>
              <a:t>complex</a:t>
            </a:r>
            <a:r>
              <a:rPr lang="fr-FR" sz="2800" b="1" dirty="0">
                <a:latin typeface="Calibri"/>
                <a:cs typeface="Calibri"/>
              </a:rPr>
              <a:t> system?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A7EE82-FED0-EB44-A27E-506777B4C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709" y="0"/>
            <a:ext cx="4587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11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>
            <a:extLst>
              <a:ext uri="{FF2B5EF4-FFF2-40B4-BE49-F238E27FC236}">
                <a16:creationId xmlns:a16="http://schemas.microsoft.com/office/drawing/2014/main" id="{DFBE7358-72EC-B34C-9BF1-A6D27ED63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371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>
                <a:ea typeface="ＭＳ Ｐゴシック" pitchFamily="34" charset="-128"/>
              </a:rPr>
              <a:t>Is </a:t>
            </a:r>
            <a:r>
              <a:rPr lang="fr-FR" sz="2000" b="1" dirty="0" err="1">
                <a:ea typeface="ＭＳ Ｐゴシック" pitchFamily="34" charset="-128"/>
              </a:rPr>
              <a:t>lung</a:t>
            </a:r>
            <a:r>
              <a:rPr lang="fr-FR" sz="2000" b="1" dirty="0">
                <a:ea typeface="ＭＳ Ｐゴシック" pitchFamily="34" charset="-128"/>
              </a:rPr>
              <a:t> a </a:t>
            </a:r>
            <a:r>
              <a:rPr lang="fr-FR" sz="2000" b="1" dirty="0" err="1">
                <a:ea typeface="ＭＳ Ｐゴシック" pitchFamily="34" charset="-128"/>
              </a:rPr>
              <a:t>complex</a:t>
            </a:r>
            <a:r>
              <a:rPr lang="fr-FR" sz="2000" b="1" dirty="0">
                <a:ea typeface="ＭＳ Ｐゴシック" pitchFamily="34" charset="-128"/>
              </a:rPr>
              <a:t> system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DB5780F-8364-574D-ABFD-0EA958DA5B5B}"/>
              </a:ext>
            </a:extLst>
          </p:cNvPr>
          <p:cNvSpPr txBox="1"/>
          <p:nvPr/>
        </p:nvSpPr>
        <p:spPr>
          <a:xfrm>
            <a:off x="0" y="137045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</a:rPr>
              <a:t>Probably</a:t>
            </a:r>
            <a:r>
              <a:rPr lang="fr-FR" dirty="0">
                <a:solidFill>
                  <a:srgbClr val="FF0000"/>
                </a:solidFill>
              </a:rPr>
              <a:t> … but </a:t>
            </a:r>
            <a:r>
              <a:rPr lang="fr-FR" dirty="0" err="1">
                <a:solidFill>
                  <a:srgbClr val="FF0000"/>
                </a:solidFill>
              </a:rPr>
              <a:t>its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geometry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exists</a:t>
            </a:r>
            <a:r>
              <a:rPr lang="fr-FR" dirty="0">
                <a:solidFill>
                  <a:srgbClr val="FF0000"/>
                </a:solidFill>
              </a:rPr>
              <a:t> as the </a:t>
            </a:r>
            <a:r>
              <a:rPr lang="fr-FR" dirty="0" err="1">
                <a:solidFill>
                  <a:srgbClr val="FF0000"/>
                </a:solidFill>
              </a:rPr>
              <a:t>assembly</a:t>
            </a:r>
            <a:r>
              <a:rPr lang="fr-FR" dirty="0">
                <a:solidFill>
                  <a:srgbClr val="FF0000"/>
                </a:solidFill>
              </a:rPr>
              <a:t> of « basic » </a:t>
            </a:r>
            <a:r>
              <a:rPr lang="fr-FR" dirty="0" err="1">
                <a:solidFill>
                  <a:srgbClr val="FF0000"/>
                </a:solidFill>
              </a:rPr>
              <a:t>phenomena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90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>
            <a:extLst>
              <a:ext uri="{FF2B5EF4-FFF2-40B4-BE49-F238E27FC236}">
                <a16:creationId xmlns:a16="http://schemas.microsoft.com/office/drawing/2014/main" id="{DFBE7358-72EC-B34C-9BF1-A6D27ED63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371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>
                <a:ea typeface="ＭＳ Ｐゴシック" pitchFamily="34" charset="-128"/>
              </a:rPr>
              <a:t>Is </a:t>
            </a:r>
            <a:r>
              <a:rPr lang="fr-FR" sz="2000" b="1" dirty="0" err="1">
                <a:ea typeface="ＭＳ Ｐゴシック" pitchFamily="34" charset="-128"/>
              </a:rPr>
              <a:t>lung</a:t>
            </a:r>
            <a:r>
              <a:rPr lang="fr-FR" sz="2000" b="1" dirty="0">
                <a:ea typeface="ＭＳ Ｐゴシック" pitchFamily="34" charset="-128"/>
              </a:rPr>
              <a:t> a </a:t>
            </a:r>
            <a:r>
              <a:rPr lang="fr-FR" sz="2000" b="1" dirty="0" err="1">
                <a:ea typeface="ＭＳ Ｐゴシック" pitchFamily="34" charset="-128"/>
              </a:rPr>
              <a:t>complex</a:t>
            </a:r>
            <a:r>
              <a:rPr lang="fr-FR" sz="2000" b="1" dirty="0">
                <a:ea typeface="ＭＳ Ｐゴシック" pitchFamily="34" charset="-128"/>
              </a:rPr>
              <a:t> system ?</a:t>
            </a:r>
          </a:p>
        </p:txBody>
      </p:sp>
      <p:sp>
        <p:nvSpPr>
          <p:cNvPr id="3" name="Text Box 19">
            <a:extLst>
              <a:ext uri="{FF2B5EF4-FFF2-40B4-BE49-F238E27FC236}">
                <a16:creationId xmlns:a16="http://schemas.microsoft.com/office/drawing/2014/main" id="{9982AADA-4072-CC43-832D-20F980080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85750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err="1">
                <a:ea typeface="ＭＳ Ｐゴシック" pitchFamily="34" charset="-128"/>
              </a:rPr>
              <a:t>Lung’s</a:t>
            </a:r>
            <a:r>
              <a:rPr lang="fr-FR" sz="2000" dirty="0">
                <a:ea typeface="ＭＳ Ｐゴシック" pitchFamily="34" charset="-128"/>
              </a:rPr>
              <a:t> </a:t>
            </a:r>
            <a:r>
              <a:rPr lang="fr-FR" sz="2000" dirty="0" err="1">
                <a:ea typeface="ＭＳ Ｐゴシック" pitchFamily="34" charset="-128"/>
              </a:rPr>
              <a:t>geometry</a:t>
            </a:r>
            <a:r>
              <a:rPr lang="fr-FR" sz="2000" dirty="0">
                <a:ea typeface="ＭＳ Ｐゴシック" pitchFamily="34" charset="-128"/>
              </a:rPr>
              <a:t> </a:t>
            </a:r>
            <a:r>
              <a:rPr lang="fr-FR" sz="2000" dirty="0" err="1">
                <a:ea typeface="ＭＳ Ｐゴシック" pitchFamily="34" charset="-128"/>
              </a:rPr>
              <a:t>is</a:t>
            </a:r>
            <a:r>
              <a:rPr lang="fr-FR" sz="2000" dirty="0">
                <a:ea typeface="ＭＳ Ｐゴシック" pitchFamily="34" charset="-128"/>
              </a:rPr>
              <a:t> a </a:t>
            </a:r>
            <a:r>
              <a:rPr lang="fr-FR" sz="2000" dirty="0" err="1">
                <a:ea typeface="ＭＳ Ｐゴシック" pitchFamily="34" charset="-128"/>
              </a:rPr>
              <a:t>tree</a:t>
            </a:r>
            <a:r>
              <a:rPr lang="fr-FR" sz="2000" dirty="0">
                <a:ea typeface="ＭＳ Ｐゴシック" pitchFamily="34" charset="-128"/>
              </a:rPr>
              <a:t>. </a:t>
            </a:r>
          </a:p>
          <a:p>
            <a:pPr algn="ctr">
              <a:spcBef>
                <a:spcPct val="50000"/>
              </a:spcBef>
            </a:pPr>
            <a:endParaRPr lang="fr-FR" sz="2000" dirty="0">
              <a:ea typeface="ＭＳ Ｐゴシック" pitchFamily="34" charset="-128"/>
            </a:endParaRPr>
          </a:p>
          <a:p>
            <a:pPr algn="ctr">
              <a:spcBef>
                <a:spcPct val="50000"/>
              </a:spcBef>
            </a:pPr>
            <a:r>
              <a:rPr lang="fr-FR" sz="2000" dirty="0">
                <a:ea typeface="ＭＳ Ｐゴシック" pitchFamily="34" charset="-128"/>
              </a:rPr>
              <a:t>Change of sizes in bifurcation </a:t>
            </a:r>
            <a:r>
              <a:rPr lang="fr-FR" sz="2000" dirty="0" err="1">
                <a:ea typeface="ＭＳ Ｐゴシック" pitchFamily="34" charset="-128"/>
              </a:rPr>
              <a:t>checks</a:t>
            </a:r>
            <a:r>
              <a:rPr lang="fr-FR" sz="2000" dirty="0">
                <a:ea typeface="ＭＳ Ｐゴシック" pitchFamily="34" charset="-128"/>
              </a:rPr>
              <a:t> a </a:t>
            </a:r>
            <a:r>
              <a:rPr lang="fr-FR" sz="2000" dirty="0" err="1">
                <a:ea typeface="ＭＳ Ｐゴシック" pitchFamily="34" charset="-128"/>
              </a:rPr>
              <a:t>universal</a:t>
            </a:r>
            <a:r>
              <a:rPr lang="fr-FR" sz="2000" dirty="0">
                <a:ea typeface="ＭＳ Ｐゴシック" pitchFamily="34" charset="-128"/>
              </a:rPr>
              <a:t> </a:t>
            </a:r>
            <a:r>
              <a:rPr lang="fr-FR" sz="2000" dirty="0" err="1">
                <a:ea typeface="ＭＳ Ｐゴシック" pitchFamily="34" charset="-128"/>
              </a:rPr>
              <a:t>scaling</a:t>
            </a:r>
            <a:r>
              <a:rPr lang="fr-FR" sz="2000" dirty="0">
                <a:ea typeface="ＭＳ Ｐゴシック" pitchFamily="34" charset="-128"/>
              </a:rPr>
              <a:t> </a:t>
            </a:r>
            <a:r>
              <a:rPr lang="fr-FR" sz="2000" dirty="0" err="1">
                <a:ea typeface="ＭＳ Ｐゴシック" pitchFamily="34" charset="-128"/>
              </a:rPr>
              <a:t>rule</a:t>
            </a:r>
            <a:r>
              <a:rPr lang="fr-FR" sz="2000" dirty="0">
                <a:ea typeface="ＭＳ Ｐゴシック" pitchFamily="34" charset="-128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fr-FR" sz="2000" dirty="0" err="1">
                <a:ea typeface="ＭＳ Ｐゴシック" pitchFamily="34" charset="-128"/>
              </a:rPr>
              <a:t>that</a:t>
            </a:r>
            <a:r>
              <a:rPr lang="fr-FR" sz="2000" dirty="0">
                <a:ea typeface="ＭＳ Ｐゴシック" pitchFamily="34" charset="-128"/>
              </a:rPr>
              <a:t> </a:t>
            </a:r>
            <a:r>
              <a:rPr lang="fr-FR" sz="2000" dirty="0" err="1">
                <a:ea typeface="ＭＳ Ｐゴシック" pitchFamily="34" charset="-128"/>
              </a:rPr>
              <a:t>minimizes</a:t>
            </a:r>
            <a:r>
              <a:rPr lang="fr-FR" sz="2000" dirty="0">
                <a:ea typeface="ＭＳ Ｐゴシック" pitchFamily="34" charset="-128"/>
              </a:rPr>
              <a:t> </a:t>
            </a:r>
            <a:r>
              <a:rPr lang="fr-FR" sz="2000" dirty="0" err="1">
                <a:ea typeface="ＭＳ Ｐゴシック" pitchFamily="34" charset="-128"/>
              </a:rPr>
              <a:t>viscosity</a:t>
            </a:r>
            <a:r>
              <a:rPr lang="fr-FR" sz="2000" dirty="0">
                <a:ea typeface="ＭＳ Ｐゴシック" pitchFamily="34" charset="-128"/>
              </a:rPr>
              <a:t> </a:t>
            </a:r>
            <a:r>
              <a:rPr lang="fr-FR" sz="2000" dirty="0" err="1">
                <a:ea typeface="ＭＳ Ｐゴシック" pitchFamily="34" charset="-128"/>
              </a:rPr>
              <a:t>effects</a:t>
            </a:r>
            <a:r>
              <a:rPr lang="fr-FR" sz="2000" dirty="0">
                <a:ea typeface="ＭＳ Ｐゴシック" pitchFamily="34" charset="-128"/>
              </a:rPr>
              <a:t>.</a:t>
            </a:r>
          </a:p>
          <a:p>
            <a:pPr algn="ctr">
              <a:spcBef>
                <a:spcPct val="50000"/>
              </a:spcBef>
            </a:pPr>
            <a:endParaRPr lang="fr-FR" sz="2000" dirty="0">
              <a:ea typeface="ＭＳ Ｐゴシック" pitchFamily="34" charset="-128"/>
            </a:endParaRPr>
          </a:p>
          <a:p>
            <a:pPr algn="ctr">
              <a:spcBef>
                <a:spcPct val="50000"/>
              </a:spcBef>
            </a:pPr>
            <a:r>
              <a:rPr lang="fr-FR" sz="2000" dirty="0" err="1">
                <a:ea typeface="ＭＳ Ｐゴシック" pitchFamily="34" charset="-128"/>
              </a:rPr>
              <a:t>Development</a:t>
            </a:r>
            <a:r>
              <a:rPr lang="fr-FR" sz="2000" dirty="0">
                <a:ea typeface="ＭＳ Ｐゴシック" pitchFamily="34" charset="-128"/>
              </a:rPr>
              <a:t> of the </a:t>
            </a:r>
            <a:r>
              <a:rPr lang="fr-FR" sz="2000" dirty="0" err="1">
                <a:ea typeface="ＭＳ Ｐゴシック" pitchFamily="34" charset="-128"/>
              </a:rPr>
              <a:t>lung</a:t>
            </a:r>
            <a:r>
              <a:rPr lang="fr-FR" sz="2000" dirty="0">
                <a:ea typeface="ＭＳ Ｐゴシック" pitchFamily="34" charset="-128"/>
              </a:rPr>
              <a:t> </a:t>
            </a:r>
            <a:r>
              <a:rPr lang="fr-FR" sz="2000" dirty="0" err="1">
                <a:ea typeface="ＭＳ Ｐゴシック" pitchFamily="34" charset="-128"/>
              </a:rPr>
              <a:t>is</a:t>
            </a:r>
            <a:r>
              <a:rPr lang="fr-FR" sz="2000" dirty="0">
                <a:ea typeface="ＭＳ Ｐゴシック" pitchFamily="34" charset="-128"/>
              </a:rPr>
              <a:t> the </a:t>
            </a:r>
            <a:r>
              <a:rPr lang="fr-FR" sz="2000" dirty="0" err="1">
                <a:ea typeface="ＭＳ Ｐゴシック" pitchFamily="34" charset="-128"/>
              </a:rPr>
              <a:t>consequence</a:t>
            </a:r>
            <a:r>
              <a:rPr lang="fr-FR" sz="2000" dirty="0">
                <a:ea typeface="ＭＳ Ｐゴシック" pitchFamily="34" charset="-128"/>
              </a:rPr>
              <a:t> of </a:t>
            </a:r>
          </a:p>
          <a:p>
            <a:pPr algn="ctr">
              <a:spcBef>
                <a:spcPct val="50000"/>
              </a:spcBef>
            </a:pPr>
            <a:r>
              <a:rPr lang="fr-FR" sz="2000" dirty="0">
                <a:ea typeface="ＭＳ Ｐゴシック" pitchFamily="34" charset="-128"/>
              </a:rPr>
              <a:t>a </a:t>
            </a:r>
            <a:r>
              <a:rPr lang="fr-FR" sz="2000" dirty="0" err="1">
                <a:ea typeface="ＭＳ Ｐゴシック" pitchFamily="34" charset="-128"/>
              </a:rPr>
              <a:t>protein</a:t>
            </a:r>
            <a:r>
              <a:rPr lang="fr-FR" sz="2000" dirty="0">
                <a:ea typeface="ＭＳ Ｐゴシック" pitchFamily="34" charset="-128"/>
              </a:rPr>
              <a:t> </a:t>
            </a:r>
            <a:r>
              <a:rPr lang="fr-FR" sz="2000" dirty="0" err="1">
                <a:ea typeface="ＭＳ Ｐゴシック" pitchFamily="34" charset="-128"/>
              </a:rPr>
              <a:t>diffusing</a:t>
            </a:r>
            <a:r>
              <a:rPr lang="fr-FR" sz="2000" dirty="0">
                <a:ea typeface="ＭＳ Ｐゴシック" pitchFamily="34" charset="-128"/>
              </a:rPr>
              <a:t> </a:t>
            </a:r>
            <a:r>
              <a:rPr lang="fr-FR" sz="2000" dirty="0" err="1">
                <a:ea typeface="ＭＳ Ｐゴシック" pitchFamily="34" charset="-128"/>
              </a:rPr>
              <a:t>from</a:t>
            </a:r>
            <a:r>
              <a:rPr lang="fr-FR" sz="2000" dirty="0">
                <a:ea typeface="ＭＳ Ｐゴシック" pitchFamily="34" charset="-128"/>
              </a:rPr>
              <a:t> one interface to an </a:t>
            </a:r>
            <a:r>
              <a:rPr lang="fr-FR" sz="2000" dirty="0" err="1">
                <a:ea typeface="ＭＳ Ｐゴシック" pitchFamily="34" charset="-128"/>
              </a:rPr>
              <a:t>other</a:t>
            </a:r>
            <a:r>
              <a:rPr lang="fr-FR" sz="2000" dirty="0">
                <a:ea typeface="ＭＳ Ｐゴシック" pitchFamily="34" charset="-128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DB5780F-8364-574D-ABFD-0EA958DA5B5B}"/>
              </a:ext>
            </a:extLst>
          </p:cNvPr>
          <p:cNvSpPr txBox="1"/>
          <p:nvPr/>
        </p:nvSpPr>
        <p:spPr>
          <a:xfrm>
            <a:off x="0" y="137045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FF0000"/>
                </a:solidFill>
              </a:rPr>
              <a:t>Probably</a:t>
            </a:r>
            <a:r>
              <a:rPr lang="fr-FR" dirty="0">
                <a:solidFill>
                  <a:srgbClr val="FF0000"/>
                </a:solidFill>
              </a:rPr>
              <a:t> … but </a:t>
            </a:r>
            <a:r>
              <a:rPr lang="fr-FR" dirty="0" err="1">
                <a:solidFill>
                  <a:srgbClr val="FF0000"/>
                </a:solidFill>
              </a:rPr>
              <a:t>its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geometry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exists</a:t>
            </a:r>
            <a:r>
              <a:rPr lang="fr-FR" dirty="0">
                <a:solidFill>
                  <a:srgbClr val="FF0000"/>
                </a:solidFill>
              </a:rPr>
              <a:t> as the </a:t>
            </a:r>
            <a:r>
              <a:rPr lang="fr-FR" dirty="0" err="1">
                <a:solidFill>
                  <a:srgbClr val="FF0000"/>
                </a:solidFill>
              </a:rPr>
              <a:t>assembly</a:t>
            </a:r>
            <a:r>
              <a:rPr lang="fr-FR" dirty="0">
                <a:solidFill>
                  <a:srgbClr val="FF0000"/>
                </a:solidFill>
              </a:rPr>
              <a:t> of « basic » </a:t>
            </a:r>
            <a:r>
              <a:rPr lang="fr-FR" dirty="0" err="1">
                <a:solidFill>
                  <a:srgbClr val="FF0000"/>
                </a:solidFill>
              </a:rPr>
              <a:t>phenomena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15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DDA4B6A-4E6B-C844-8251-6082174854C7}"/>
              </a:ext>
            </a:extLst>
          </p:cNvPr>
          <p:cNvSpPr txBox="1"/>
          <p:nvPr/>
        </p:nvSpPr>
        <p:spPr>
          <a:xfrm>
            <a:off x="0" y="115179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/>
              <a:t>Thank</a:t>
            </a:r>
            <a:r>
              <a:rPr lang="fr-FR" sz="2800" b="1" dirty="0"/>
              <a:t> </a:t>
            </a:r>
            <a:r>
              <a:rPr lang="fr-FR" sz="2800" b="1" dirty="0" err="1"/>
              <a:t>you</a:t>
            </a:r>
            <a:r>
              <a:rPr lang="fr-FR" sz="2800" b="1" dirty="0"/>
              <a:t> Jean-Marc</a:t>
            </a:r>
          </a:p>
          <a:p>
            <a:pPr algn="ctr"/>
            <a:r>
              <a:rPr lang="fr-FR" sz="2800" b="1" dirty="0"/>
              <a:t>for all </a:t>
            </a:r>
            <a:r>
              <a:rPr lang="fr-FR" sz="2800" b="1" dirty="0" err="1"/>
              <a:t>you</a:t>
            </a:r>
            <a:r>
              <a:rPr lang="fr-FR" sz="2800" b="1" dirty="0"/>
              <a:t> </a:t>
            </a:r>
            <a:r>
              <a:rPr lang="fr-FR" sz="2800" b="1" dirty="0" err="1"/>
              <a:t>did</a:t>
            </a:r>
            <a:r>
              <a:rPr lang="fr-FR" sz="2800" b="1" dirty="0"/>
              <a:t> and do for</a:t>
            </a:r>
          </a:p>
          <a:p>
            <a:pPr algn="ctr"/>
            <a:endParaRPr lang="fr-FR" sz="2800" b="1" dirty="0"/>
          </a:p>
          <a:p>
            <a:pPr algn="ctr"/>
            <a:r>
              <a:rPr lang="fr-FR" sz="2800" b="1" dirty="0" err="1"/>
              <a:t>complex</a:t>
            </a:r>
            <a:r>
              <a:rPr lang="fr-FR" sz="2800" b="1" dirty="0"/>
              <a:t> </a:t>
            </a:r>
            <a:r>
              <a:rPr lang="fr-FR" sz="2800" b="1" dirty="0" err="1"/>
              <a:t>systems</a:t>
            </a:r>
            <a:r>
              <a:rPr lang="fr-FR" sz="2800" b="1" dirty="0"/>
              <a:t>, </a:t>
            </a:r>
          </a:p>
          <a:p>
            <a:pPr algn="ctr"/>
            <a:endParaRPr lang="fr-FR" sz="2800" b="1" dirty="0"/>
          </a:p>
          <a:p>
            <a:pPr algn="ctr"/>
            <a:r>
              <a:rPr lang="fr-FR" sz="2800" b="1" dirty="0" err="1"/>
              <a:t>dynamical</a:t>
            </a:r>
            <a:r>
              <a:rPr lang="fr-FR" sz="2800" b="1" dirty="0"/>
              <a:t> </a:t>
            </a:r>
            <a:r>
              <a:rPr lang="fr-FR" sz="2800" b="1" dirty="0" err="1"/>
              <a:t>systems</a:t>
            </a:r>
            <a:endParaRPr lang="fr-FR" sz="2800" b="1" dirty="0"/>
          </a:p>
          <a:p>
            <a:pPr algn="ctr"/>
            <a:endParaRPr lang="fr-FR" sz="2800" b="1" dirty="0"/>
          </a:p>
          <a:p>
            <a:pPr algn="ctr"/>
            <a:r>
              <a:rPr lang="fr-FR" sz="2800" b="1" dirty="0"/>
              <a:t>and </a:t>
            </a:r>
          </a:p>
          <a:p>
            <a:pPr algn="ctr"/>
            <a:r>
              <a:rPr lang="fr-FR" sz="2800" b="1" dirty="0" err="1"/>
              <a:t>interdisciplinarity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463201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BE10D44-ECE2-2141-82CE-36D50BB3EA8D}"/>
              </a:ext>
            </a:extLst>
          </p:cNvPr>
          <p:cNvSpPr txBox="1"/>
          <p:nvPr/>
        </p:nvSpPr>
        <p:spPr>
          <a:xfrm>
            <a:off x="0" y="51859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Happy </a:t>
            </a:r>
            <a:r>
              <a:rPr lang="fr-FR" sz="2800" b="1" dirty="0" err="1">
                <a:solidFill>
                  <a:srgbClr val="FF0000"/>
                </a:solidFill>
              </a:rPr>
              <a:t>birthday</a:t>
            </a:r>
            <a:r>
              <a:rPr lang="fr-FR" sz="2800" b="1" dirty="0">
                <a:solidFill>
                  <a:srgbClr val="FF0000"/>
                </a:solidFill>
              </a:rPr>
              <a:t>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B5CCB9-C0DF-6C45-A65E-631417141931}"/>
              </a:ext>
            </a:extLst>
          </p:cNvPr>
          <p:cNvSpPr txBox="1"/>
          <p:nvPr/>
        </p:nvSpPr>
        <p:spPr>
          <a:xfrm>
            <a:off x="0" y="115179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/>
              <a:t>Thank</a:t>
            </a:r>
            <a:r>
              <a:rPr lang="fr-FR" sz="2800" b="1" dirty="0"/>
              <a:t> </a:t>
            </a:r>
            <a:r>
              <a:rPr lang="fr-FR" sz="2800" b="1" dirty="0" err="1"/>
              <a:t>you</a:t>
            </a:r>
            <a:r>
              <a:rPr lang="fr-FR" sz="2800" b="1" dirty="0"/>
              <a:t> Jean-Marc</a:t>
            </a:r>
          </a:p>
          <a:p>
            <a:pPr algn="ctr"/>
            <a:r>
              <a:rPr lang="fr-FR" sz="2800" b="1" dirty="0"/>
              <a:t>for all </a:t>
            </a:r>
            <a:r>
              <a:rPr lang="fr-FR" sz="2800" b="1" dirty="0" err="1"/>
              <a:t>you</a:t>
            </a:r>
            <a:r>
              <a:rPr lang="fr-FR" sz="2800" b="1" dirty="0"/>
              <a:t> </a:t>
            </a:r>
            <a:r>
              <a:rPr lang="fr-FR" sz="2800" b="1" dirty="0" err="1"/>
              <a:t>did</a:t>
            </a:r>
            <a:r>
              <a:rPr lang="fr-FR" sz="2800" b="1"/>
              <a:t> and do </a:t>
            </a:r>
            <a:r>
              <a:rPr lang="fr-FR" sz="2800" b="1" dirty="0"/>
              <a:t>for</a:t>
            </a:r>
          </a:p>
          <a:p>
            <a:pPr algn="ctr"/>
            <a:endParaRPr lang="fr-FR" sz="2800" b="1" dirty="0"/>
          </a:p>
          <a:p>
            <a:pPr algn="ctr"/>
            <a:r>
              <a:rPr lang="fr-FR" sz="2800" b="1" dirty="0" err="1"/>
              <a:t>complex</a:t>
            </a:r>
            <a:r>
              <a:rPr lang="fr-FR" sz="2800" b="1" dirty="0"/>
              <a:t> </a:t>
            </a:r>
            <a:r>
              <a:rPr lang="fr-FR" sz="2800" b="1" dirty="0" err="1"/>
              <a:t>systems</a:t>
            </a:r>
            <a:r>
              <a:rPr lang="fr-FR" sz="2800" b="1" dirty="0"/>
              <a:t>, </a:t>
            </a:r>
          </a:p>
          <a:p>
            <a:pPr algn="ctr"/>
            <a:endParaRPr lang="fr-FR" sz="2800" b="1" dirty="0"/>
          </a:p>
          <a:p>
            <a:pPr algn="ctr"/>
            <a:r>
              <a:rPr lang="fr-FR" sz="2800" b="1" dirty="0" err="1"/>
              <a:t>dynamical</a:t>
            </a:r>
            <a:r>
              <a:rPr lang="fr-FR" sz="2800" b="1" dirty="0"/>
              <a:t> </a:t>
            </a:r>
            <a:r>
              <a:rPr lang="fr-FR" sz="2800" b="1" dirty="0" err="1"/>
              <a:t>systems</a:t>
            </a:r>
            <a:endParaRPr lang="fr-FR" sz="2800" b="1" dirty="0"/>
          </a:p>
          <a:p>
            <a:pPr algn="ctr"/>
            <a:endParaRPr lang="fr-FR" sz="2800" b="1" dirty="0"/>
          </a:p>
          <a:p>
            <a:pPr algn="ctr"/>
            <a:r>
              <a:rPr lang="fr-FR" sz="2800" b="1" dirty="0"/>
              <a:t>and </a:t>
            </a:r>
          </a:p>
          <a:p>
            <a:pPr algn="ctr"/>
            <a:r>
              <a:rPr lang="fr-FR" sz="2800" b="1" dirty="0" err="1"/>
              <a:t>interdisciplinarity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58454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>
            <a:extLst>
              <a:ext uri="{FF2B5EF4-FFF2-40B4-BE49-F238E27FC236}">
                <a16:creationId xmlns:a16="http://schemas.microsoft.com/office/drawing/2014/main" id="{35145D29-12EA-FB49-B447-D345A8D3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1277" r="2254"/>
          <a:stretch>
            <a:fillRect/>
          </a:stretch>
        </p:blipFill>
        <p:spPr bwMode="auto">
          <a:xfrm>
            <a:off x="0" y="981075"/>
            <a:ext cx="6227763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 l="1665" t="1277" r="22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59" name="Line 43">
            <a:extLst>
              <a:ext uri="{FF2B5EF4-FFF2-40B4-BE49-F238E27FC236}">
                <a16:creationId xmlns:a16="http://schemas.microsoft.com/office/drawing/2014/main" id="{F0193415-CD05-2A47-AEC1-0FA705749C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62288" y="476250"/>
            <a:ext cx="0" cy="1585913"/>
          </a:xfrm>
          <a:prstGeom prst="line">
            <a:avLst/>
          </a:prstGeom>
          <a:noFill/>
          <a:ln w="5076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0" name="Rectangle 44">
            <a:extLst>
              <a:ext uri="{FF2B5EF4-FFF2-40B4-BE49-F238E27FC236}">
                <a16:creationId xmlns:a16="http://schemas.microsoft.com/office/drawing/2014/main" id="{A4959554-A0C3-7844-BFC0-518C6DB2E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333375"/>
            <a:ext cx="2592387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800" tIns="41400" rIns="82800" bIns="4140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7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800" dirty="0" err="1">
                <a:solidFill>
                  <a:srgbClr val="00CCFF"/>
                </a:solidFill>
              </a:rPr>
              <a:t>Oxygen</a:t>
            </a:r>
            <a:endParaRPr lang="fr-FR" altLang="fr-FR" sz="1800" dirty="0">
              <a:solidFill>
                <a:srgbClr val="00CCFF"/>
              </a:solidFill>
            </a:endParaRPr>
          </a:p>
        </p:txBody>
      </p:sp>
      <p:sp>
        <p:nvSpPr>
          <p:cNvPr id="9261" name="Line 45">
            <a:extLst>
              <a:ext uri="{FF2B5EF4-FFF2-40B4-BE49-F238E27FC236}">
                <a16:creationId xmlns:a16="http://schemas.microsoft.com/office/drawing/2014/main" id="{59B39B60-37DC-4944-A3CB-48852C5BA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2288" y="2276475"/>
            <a:ext cx="68262" cy="987425"/>
          </a:xfrm>
          <a:prstGeom prst="line">
            <a:avLst/>
          </a:prstGeom>
          <a:noFill/>
          <a:ln w="5076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2" name="Line 46">
            <a:extLst>
              <a:ext uri="{FF2B5EF4-FFF2-40B4-BE49-F238E27FC236}">
                <a16:creationId xmlns:a16="http://schemas.microsoft.com/office/drawing/2014/main" id="{4E6FCE5C-D974-8F4B-A5BD-EEBDFECB6D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8975" y="3365500"/>
            <a:ext cx="711200" cy="411163"/>
          </a:xfrm>
          <a:prstGeom prst="line">
            <a:avLst/>
          </a:prstGeom>
          <a:noFill/>
          <a:ln w="5076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3" name="Line 47">
            <a:extLst>
              <a:ext uri="{FF2B5EF4-FFF2-40B4-BE49-F238E27FC236}">
                <a16:creationId xmlns:a16="http://schemas.microsoft.com/office/drawing/2014/main" id="{A005E4B3-219B-4E46-BD14-0581F160B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776663"/>
            <a:ext cx="2047875" cy="588962"/>
          </a:xfrm>
          <a:prstGeom prst="line">
            <a:avLst/>
          </a:prstGeom>
          <a:noFill/>
          <a:ln w="5076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4" name="Line 48">
            <a:extLst>
              <a:ext uri="{FF2B5EF4-FFF2-40B4-BE49-F238E27FC236}">
                <a16:creationId xmlns:a16="http://schemas.microsoft.com/office/drawing/2014/main" id="{1FBC5B99-2FF0-F84E-8382-2E828C9CC0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4005263"/>
            <a:ext cx="2047875" cy="588962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5" name="Line 49">
            <a:extLst>
              <a:ext uri="{FF2B5EF4-FFF2-40B4-BE49-F238E27FC236}">
                <a16:creationId xmlns:a16="http://schemas.microsoft.com/office/drawing/2014/main" id="{4282079C-D913-B64F-8456-78761AAF69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3725" y="3573463"/>
            <a:ext cx="679450" cy="373062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6" name="Line 50">
            <a:extLst>
              <a:ext uri="{FF2B5EF4-FFF2-40B4-BE49-F238E27FC236}">
                <a16:creationId xmlns:a16="http://schemas.microsoft.com/office/drawing/2014/main" id="{FC375E80-9F67-A646-AF44-582030B981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6388" y="2276475"/>
            <a:ext cx="142875" cy="1008063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7" name="Line 51">
            <a:extLst>
              <a:ext uri="{FF2B5EF4-FFF2-40B4-BE49-F238E27FC236}">
                <a16:creationId xmlns:a16="http://schemas.microsoft.com/office/drawing/2014/main" id="{293D436F-F2FA-7046-8006-D03CDF8531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4800" y="476250"/>
            <a:ext cx="1588" cy="1584325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8" name="Text Box 52">
            <a:extLst>
              <a:ext uri="{FF2B5EF4-FFF2-40B4-BE49-F238E27FC236}">
                <a16:creationId xmlns:a16="http://schemas.microsoft.com/office/drawing/2014/main" id="{31BBE77C-05FF-C343-A792-2F24F3B45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852" y="306605"/>
            <a:ext cx="162194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 err="1">
                <a:solidFill>
                  <a:srgbClr val="FF9900"/>
                </a:solidFill>
                <a:latin typeface="Arial" charset="0"/>
                <a:ea typeface="ＭＳ Ｐゴシック" charset="0"/>
              </a:rPr>
              <a:t>Carbon</a:t>
            </a:r>
            <a:r>
              <a:rPr lang="fr-FR" dirty="0">
                <a:solidFill>
                  <a:srgbClr val="FF99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dirty="0" err="1">
                <a:solidFill>
                  <a:srgbClr val="FF9900"/>
                </a:solidFill>
                <a:latin typeface="Arial" charset="0"/>
                <a:ea typeface="ＭＳ Ｐゴシック" charset="0"/>
              </a:rPr>
              <a:t>dioxid</a:t>
            </a:r>
            <a:endParaRPr lang="fr-FR" dirty="0">
              <a:solidFill>
                <a:srgbClr val="FF99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EB8C034C-DCC7-0140-AD62-9D33041F043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-723864" y="1916079"/>
            <a:ext cx="1952556" cy="36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 dirty="0">
                <a:solidFill>
                  <a:schemeClr val="bg1"/>
                </a:solidFill>
                <a:cs typeface="+mn-cs"/>
              </a:rPr>
              <a:t>E.R. </a:t>
            </a:r>
            <a:r>
              <a:rPr lang="fr-FR" b="1" dirty="0" err="1">
                <a:solidFill>
                  <a:schemeClr val="bg1"/>
                </a:solidFill>
                <a:cs typeface="+mn-cs"/>
              </a:rPr>
              <a:t>Weibel</a:t>
            </a:r>
            <a:r>
              <a:rPr lang="fr-FR" b="1" dirty="0">
                <a:solidFill>
                  <a:schemeClr val="bg1"/>
                </a:solidFill>
                <a:cs typeface="+mn-cs"/>
              </a:rPr>
              <a:t> (Bern)</a:t>
            </a:r>
          </a:p>
        </p:txBody>
      </p:sp>
    </p:spTree>
    <p:extLst>
      <p:ext uri="{BB962C8B-B14F-4D97-AF65-F5344CB8AC3E}">
        <p14:creationId xmlns:p14="http://schemas.microsoft.com/office/powerpoint/2010/main" val="3760244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78E0ED6-C962-3043-A2C3-CEC6EF85A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1277" r="2254"/>
          <a:stretch>
            <a:fillRect/>
          </a:stretch>
        </p:blipFill>
        <p:spPr bwMode="auto">
          <a:xfrm>
            <a:off x="0" y="981075"/>
            <a:ext cx="6227763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 l="1665" t="1277" r="22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5" name="Line 3">
            <a:extLst>
              <a:ext uri="{FF2B5EF4-FFF2-40B4-BE49-F238E27FC236}">
                <a16:creationId xmlns:a16="http://schemas.microsoft.com/office/drawing/2014/main" id="{F1EE0825-3789-C84C-9EDC-F0410B4F74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62288" y="476250"/>
            <a:ext cx="0" cy="1585913"/>
          </a:xfrm>
          <a:prstGeom prst="line">
            <a:avLst/>
          </a:prstGeom>
          <a:noFill/>
          <a:ln w="5076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8677" name="Line 5">
            <a:extLst>
              <a:ext uri="{FF2B5EF4-FFF2-40B4-BE49-F238E27FC236}">
                <a16:creationId xmlns:a16="http://schemas.microsoft.com/office/drawing/2014/main" id="{C23D2949-703C-E842-997E-CAD88DA9D5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2288" y="2276475"/>
            <a:ext cx="68262" cy="987425"/>
          </a:xfrm>
          <a:prstGeom prst="line">
            <a:avLst/>
          </a:prstGeom>
          <a:noFill/>
          <a:ln w="5076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8678" name="Line 6">
            <a:extLst>
              <a:ext uri="{FF2B5EF4-FFF2-40B4-BE49-F238E27FC236}">
                <a16:creationId xmlns:a16="http://schemas.microsoft.com/office/drawing/2014/main" id="{15D8D89D-5287-CF48-BDDB-BE81044EA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8975" y="3365500"/>
            <a:ext cx="711200" cy="411163"/>
          </a:xfrm>
          <a:prstGeom prst="line">
            <a:avLst/>
          </a:prstGeom>
          <a:noFill/>
          <a:ln w="5076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8679" name="Line 7">
            <a:extLst>
              <a:ext uri="{FF2B5EF4-FFF2-40B4-BE49-F238E27FC236}">
                <a16:creationId xmlns:a16="http://schemas.microsoft.com/office/drawing/2014/main" id="{EF02E8C1-2B9D-C445-8FC1-500B8535D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776663"/>
            <a:ext cx="2047875" cy="588962"/>
          </a:xfrm>
          <a:prstGeom prst="line">
            <a:avLst/>
          </a:prstGeom>
          <a:noFill/>
          <a:ln w="5076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1508CC2A-E034-8C4F-BE02-A3F379DA1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557338"/>
            <a:ext cx="2916237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800" dirty="0">
                <a:solidFill>
                  <a:schemeClr val="accent2"/>
                </a:solidFill>
              </a:rPr>
              <a:t>23 bifurcations, </a:t>
            </a:r>
            <a:r>
              <a:rPr lang="fr-FR" altLang="fr-FR" sz="1800" dirty="0" err="1">
                <a:solidFill>
                  <a:schemeClr val="accent2"/>
                </a:solidFill>
              </a:rPr>
              <a:t>asymetrical</a:t>
            </a:r>
            <a:endParaRPr lang="fr-FR" altLang="fr-FR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fr-FR" altLang="fr-FR" sz="1800" dirty="0">
                <a:solidFill>
                  <a:schemeClr val="accent2"/>
                </a:solidFill>
              </a:rPr>
              <a:t>16 000 000 </a:t>
            </a:r>
            <a:r>
              <a:rPr lang="fr-FR" altLang="fr-FR" sz="1800" dirty="0" err="1">
                <a:solidFill>
                  <a:schemeClr val="accent2"/>
                </a:solidFill>
              </a:rPr>
              <a:t>bronchi</a:t>
            </a:r>
            <a:endParaRPr lang="fr-FR" altLang="fr-FR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fr-FR" altLang="fr-FR" sz="1800" dirty="0">
                <a:solidFill>
                  <a:schemeClr val="accent2"/>
                </a:solidFill>
              </a:rPr>
              <a:t>Surface 100 à 150 m²</a:t>
            </a:r>
          </a:p>
          <a:p>
            <a:pPr eaLnBrk="1" hangingPunct="1">
              <a:spcBef>
                <a:spcPct val="50000"/>
              </a:spcBef>
            </a:pPr>
            <a:endParaRPr lang="fr-FR" altLang="fr-FR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fr-FR" altLang="fr-FR" sz="1800" dirty="0">
                <a:solidFill>
                  <a:schemeClr val="accent2"/>
                </a:solidFill>
              </a:rPr>
              <a:t>Air </a:t>
            </a:r>
            <a:r>
              <a:rPr lang="fr-FR" altLang="fr-FR" sz="1800" dirty="0" err="1">
                <a:solidFill>
                  <a:schemeClr val="accent2"/>
                </a:solidFill>
              </a:rPr>
              <a:t>velocity</a:t>
            </a:r>
            <a:r>
              <a:rPr lang="fr-FR" altLang="fr-FR" sz="1800" dirty="0">
                <a:solidFill>
                  <a:schemeClr val="accent2"/>
                </a:solidFill>
              </a:rPr>
              <a:t> in </a:t>
            </a:r>
            <a:r>
              <a:rPr lang="fr-FR" altLang="fr-FR" sz="1800" dirty="0" err="1">
                <a:solidFill>
                  <a:schemeClr val="accent2"/>
                </a:solidFill>
              </a:rPr>
              <a:t>trachea</a:t>
            </a:r>
            <a:endParaRPr lang="fr-FR" altLang="ja-JP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fr-FR" altLang="fr-FR" sz="1800" dirty="0">
                <a:solidFill>
                  <a:schemeClr val="accent2"/>
                </a:solidFill>
              </a:rPr>
              <a:t>4 km/h (</a:t>
            </a:r>
            <a:r>
              <a:rPr lang="fr-FR" altLang="fr-FR" sz="1800" dirty="0" err="1">
                <a:solidFill>
                  <a:schemeClr val="accent2"/>
                </a:solidFill>
              </a:rPr>
              <a:t>rest</a:t>
            </a:r>
            <a:r>
              <a:rPr lang="fr-FR" altLang="fr-FR" sz="1800" dirty="0">
                <a:solidFill>
                  <a:schemeClr val="accent2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1800" dirty="0">
                <a:solidFill>
                  <a:schemeClr val="accent2"/>
                </a:solidFill>
              </a:rPr>
              <a:t>40 km/h (</a:t>
            </a:r>
            <a:r>
              <a:rPr lang="fr-FR" altLang="fr-FR" sz="1800" dirty="0" err="1">
                <a:solidFill>
                  <a:schemeClr val="accent2"/>
                </a:solidFill>
              </a:rPr>
              <a:t>exercise</a:t>
            </a:r>
            <a:r>
              <a:rPr lang="fr-FR" altLang="fr-FR" sz="1800" dirty="0">
                <a:solidFill>
                  <a:schemeClr val="accent2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ja-JP" sz="1800" dirty="0">
                <a:solidFill>
                  <a:schemeClr val="accent2"/>
                </a:solidFill>
              </a:rPr>
              <a:t>up to 300 km/h (</a:t>
            </a:r>
            <a:r>
              <a:rPr lang="fr-FR" altLang="ja-JP" sz="1800" dirty="0" err="1">
                <a:solidFill>
                  <a:schemeClr val="accent2"/>
                </a:solidFill>
              </a:rPr>
              <a:t>cough</a:t>
            </a:r>
            <a:r>
              <a:rPr lang="fr-FR" altLang="ja-JP" sz="1800" dirty="0">
                <a:solidFill>
                  <a:schemeClr val="accent2"/>
                </a:solidFill>
              </a:rPr>
              <a:t>)</a:t>
            </a:r>
            <a:endParaRPr lang="fr-FR" altLang="fr-FR" sz="1800" dirty="0">
              <a:solidFill>
                <a:schemeClr val="accent2"/>
              </a:solidFill>
            </a:endParaRPr>
          </a:p>
        </p:txBody>
      </p:sp>
      <p:sp>
        <p:nvSpPr>
          <p:cNvPr id="28681" name="Line 9">
            <a:extLst>
              <a:ext uri="{FF2B5EF4-FFF2-40B4-BE49-F238E27FC236}">
                <a16:creationId xmlns:a16="http://schemas.microsoft.com/office/drawing/2014/main" id="{46428813-6A1B-4347-AF3D-58E84AB9C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888" y="4005263"/>
            <a:ext cx="2047875" cy="588962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8682" name="Line 10">
            <a:extLst>
              <a:ext uri="{FF2B5EF4-FFF2-40B4-BE49-F238E27FC236}">
                <a16:creationId xmlns:a16="http://schemas.microsoft.com/office/drawing/2014/main" id="{9A1B9198-E0EC-4146-A95F-F664A87F90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3725" y="3573463"/>
            <a:ext cx="679450" cy="373062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8683" name="Line 11">
            <a:extLst>
              <a:ext uri="{FF2B5EF4-FFF2-40B4-BE49-F238E27FC236}">
                <a16:creationId xmlns:a16="http://schemas.microsoft.com/office/drawing/2014/main" id="{9FB8068F-5206-AB4B-A914-C60AE51D3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6388" y="2276475"/>
            <a:ext cx="142875" cy="1008063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8684" name="Line 12">
            <a:extLst>
              <a:ext uri="{FF2B5EF4-FFF2-40B4-BE49-F238E27FC236}">
                <a16:creationId xmlns:a16="http://schemas.microsoft.com/office/drawing/2014/main" id="{941FB2C5-37F4-F749-BEED-31ADA76E87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4800" y="476250"/>
            <a:ext cx="1588" cy="1584325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98BB52D9-CCFF-8B4E-86C2-575FA46F2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333375"/>
            <a:ext cx="2592387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800" tIns="41400" rIns="82800" bIns="4140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97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800" dirty="0" err="1">
                <a:solidFill>
                  <a:srgbClr val="00CCFF"/>
                </a:solidFill>
              </a:rPr>
              <a:t>Oxygen</a:t>
            </a:r>
            <a:endParaRPr lang="fr-FR" altLang="fr-FR" sz="1800" dirty="0">
              <a:solidFill>
                <a:srgbClr val="00CCFF"/>
              </a:solidFill>
            </a:endParaRPr>
          </a:p>
        </p:txBody>
      </p:sp>
      <p:sp>
        <p:nvSpPr>
          <p:cNvPr id="16" name="Text Box 52">
            <a:extLst>
              <a:ext uri="{FF2B5EF4-FFF2-40B4-BE49-F238E27FC236}">
                <a16:creationId xmlns:a16="http://schemas.microsoft.com/office/drawing/2014/main" id="{6E8913C3-8DED-C949-81BD-10E337617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852" y="306605"/>
            <a:ext cx="162194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 err="1">
                <a:solidFill>
                  <a:srgbClr val="FF9900"/>
                </a:solidFill>
                <a:latin typeface="Arial" charset="0"/>
                <a:ea typeface="ＭＳ Ｐゴシック" charset="0"/>
              </a:rPr>
              <a:t>Carbon</a:t>
            </a:r>
            <a:r>
              <a:rPr lang="fr-FR" dirty="0">
                <a:solidFill>
                  <a:srgbClr val="FF990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dirty="0" err="1">
                <a:solidFill>
                  <a:srgbClr val="FF9900"/>
                </a:solidFill>
                <a:latin typeface="Arial" charset="0"/>
                <a:ea typeface="ＭＳ Ｐゴシック" charset="0"/>
              </a:rPr>
              <a:t>dioxid</a:t>
            </a:r>
            <a:endParaRPr lang="fr-FR" dirty="0">
              <a:solidFill>
                <a:srgbClr val="FF99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60B14D8D-B9A9-7545-BCC6-578FA9AA5D6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-723864" y="1916079"/>
            <a:ext cx="1952556" cy="36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 dirty="0">
                <a:solidFill>
                  <a:schemeClr val="bg1"/>
                </a:solidFill>
                <a:cs typeface="+mn-cs"/>
              </a:rPr>
              <a:t>E.R. </a:t>
            </a:r>
            <a:r>
              <a:rPr lang="fr-FR" b="1" dirty="0" err="1">
                <a:solidFill>
                  <a:schemeClr val="bg1"/>
                </a:solidFill>
                <a:cs typeface="+mn-cs"/>
              </a:rPr>
              <a:t>Weibel</a:t>
            </a:r>
            <a:r>
              <a:rPr lang="fr-FR" b="1" dirty="0">
                <a:solidFill>
                  <a:schemeClr val="bg1"/>
                </a:solidFill>
                <a:cs typeface="+mn-cs"/>
              </a:rPr>
              <a:t> (Bern)</a:t>
            </a:r>
          </a:p>
        </p:txBody>
      </p:sp>
    </p:spTree>
    <p:extLst>
      <p:ext uri="{BB962C8B-B14F-4D97-AF65-F5344CB8AC3E}">
        <p14:creationId xmlns:p14="http://schemas.microsoft.com/office/powerpoint/2010/main" val="1880730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2CAD2B1-FBAF-FA49-9EB5-405925BA99EE}"/>
              </a:ext>
            </a:extLst>
          </p:cNvPr>
          <p:cNvSpPr txBox="1"/>
          <p:nvPr/>
        </p:nvSpPr>
        <p:spPr>
          <a:xfrm>
            <a:off x="0" y="259288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Exchange surface</a:t>
            </a:r>
          </a:p>
        </p:txBody>
      </p:sp>
    </p:spTree>
    <p:extLst>
      <p:ext uri="{BB962C8B-B14F-4D97-AF65-F5344CB8AC3E}">
        <p14:creationId xmlns:p14="http://schemas.microsoft.com/office/powerpoint/2010/main" val="2702150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AcinusHuCast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150"/>
            <a:ext cx="8569325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1" name="Text Box 5"/>
          <p:cNvSpPr txBox="1">
            <a:spLocks noChangeArrowheads="1"/>
          </p:cNvSpPr>
          <p:nvPr/>
        </p:nvSpPr>
        <p:spPr bwMode="auto">
          <a:xfrm rot="5400000">
            <a:off x="7563644" y="5522119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dirty="0">
                <a:solidFill>
                  <a:schemeClr val="bg1"/>
                </a:solidFill>
                <a:cs typeface="+mn-cs"/>
              </a:rPr>
              <a:t>E.R. </a:t>
            </a:r>
            <a:r>
              <a:rPr lang="fr-FR" dirty="0" err="1">
                <a:solidFill>
                  <a:schemeClr val="bg1"/>
                </a:solidFill>
                <a:cs typeface="+mn-cs"/>
              </a:rPr>
              <a:t>Weibel</a:t>
            </a:r>
            <a:r>
              <a:rPr lang="fr-FR" dirty="0">
                <a:solidFill>
                  <a:schemeClr val="bg1"/>
                </a:solidFill>
                <a:cs typeface="+mn-cs"/>
              </a:rPr>
              <a:t> (Bern)</a:t>
            </a:r>
          </a:p>
        </p:txBody>
      </p:sp>
    </p:spTree>
    <p:extLst>
      <p:ext uri="{BB962C8B-B14F-4D97-AF65-F5344CB8AC3E}">
        <p14:creationId xmlns:p14="http://schemas.microsoft.com/office/powerpoint/2010/main" val="3456027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AcinusCutSEM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8"/>
            <a:ext cx="8640763" cy="64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9" name="Text Box 5"/>
          <p:cNvSpPr txBox="1">
            <a:spLocks noChangeArrowheads="1"/>
          </p:cNvSpPr>
          <p:nvPr/>
        </p:nvSpPr>
        <p:spPr bwMode="auto">
          <a:xfrm rot="5400000">
            <a:off x="7666037" y="5087941"/>
            <a:ext cx="1954214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 dirty="0">
                <a:cs typeface="+mn-cs"/>
              </a:rPr>
              <a:t>E.R. </a:t>
            </a:r>
            <a:r>
              <a:rPr lang="fr-FR" b="1" dirty="0" err="1">
                <a:cs typeface="+mn-cs"/>
              </a:rPr>
              <a:t>Weibel</a:t>
            </a:r>
            <a:r>
              <a:rPr lang="fr-FR" b="1" dirty="0">
                <a:cs typeface="+mn-cs"/>
              </a:rPr>
              <a:t> (Bern)</a:t>
            </a:r>
          </a:p>
        </p:txBody>
      </p:sp>
    </p:spTree>
    <p:extLst>
      <p:ext uri="{BB962C8B-B14F-4D97-AF65-F5344CB8AC3E}">
        <p14:creationId xmlns:p14="http://schemas.microsoft.com/office/powerpoint/2010/main" val="2594997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8188</TotalTime>
  <Words>1381</Words>
  <Application>Microsoft Macintosh PowerPoint</Application>
  <PresentationFormat>Affichage à l'écran (4:3)</PresentationFormat>
  <Paragraphs>274</Paragraphs>
  <Slides>46</Slides>
  <Notes>18</Notes>
  <HiddenSlides>0</HiddenSlides>
  <MMClips>1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7" baseType="lpstr">
      <vt:lpstr>ＭＳ Ｐゴシック</vt:lpstr>
      <vt:lpstr>Arial</vt:lpstr>
      <vt:lpstr>Bitstream Vera Sans</vt:lpstr>
      <vt:lpstr>Calibri</vt:lpstr>
      <vt:lpstr>Cambria Math</vt:lpstr>
      <vt:lpstr>Colibri</vt:lpstr>
      <vt:lpstr>DejaVu Sans</vt:lpstr>
      <vt:lpstr>Helvetica</vt:lpstr>
      <vt:lpstr>Times New Roman</vt:lpstr>
      <vt:lpstr>Office Theme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B. M.</dc:creator>
  <cp:lastModifiedBy>Benjamin Mauroy</cp:lastModifiedBy>
  <cp:revision>791</cp:revision>
  <dcterms:created xsi:type="dcterms:W3CDTF">2014-12-09T14:50:31Z</dcterms:created>
  <dcterms:modified xsi:type="dcterms:W3CDTF">2018-06-13T08:21:32Z</dcterms:modified>
</cp:coreProperties>
</file>